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82" r:id="rId2"/>
    <p:sldId id="280" r:id="rId3"/>
    <p:sldId id="278" r:id="rId4"/>
    <p:sldId id="284" r:id="rId5"/>
    <p:sldId id="279" r:id="rId6"/>
    <p:sldId id="283" r:id="rId7"/>
    <p:sldId id="281" r:id="rId8"/>
    <p:sldId id="268" r:id="rId9"/>
    <p:sldId id="269" r:id="rId10"/>
    <p:sldId id="271" r:id="rId11"/>
    <p:sldId id="273" r:id="rId12"/>
    <p:sldId id="274" r:id="rId13"/>
    <p:sldId id="276" r:id="rId14"/>
    <p:sldId id="256" r:id="rId15"/>
    <p:sldId id="263" r:id="rId16"/>
    <p:sldId id="262" r:id="rId17"/>
    <p:sldId id="264" r:id="rId18"/>
    <p:sldId id="261" r:id="rId19"/>
    <p:sldId id="257" r:id="rId20"/>
    <p:sldId id="258" r:id="rId21"/>
    <p:sldId id="259" r:id="rId22"/>
    <p:sldId id="26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990"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6"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90"/>
          <p:cNvGrpSpPr>
            <a:grpSpLocks/>
          </p:cNvGrpSpPr>
          <p:nvPr/>
        </p:nvGrpSpPr>
        <p:grpSpPr bwMode="auto">
          <a:xfrm>
            <a:off x="4765" y="5589626"/>
            <a:ext cx="5067302" cy="1268398"/>
            <a:chOff x="16865" y="4817936"/>
            <a:chExt cx="5067302" cy="1268398"/>
          </a:xfrm>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
        <p:nvSpPr>
          <p:cNvPr id="2" name="図形 1"/>
          <p:cNvSpPr>
            <a:spLocks noGrp="1"/>
          </p:cNvSpPr>
          <p:nvPr>
            <p:ph type="ctrTitle"/>
          </p:nvPr>
        </p:nvSpPr>
        <p:spPr>
          <a:xfrm>
            <a:off x="642910" y="2214554"/>
            <a:ext cx="7772400" cy="1470025"/>
          </a:xfrm>
        </p:spPr>
        <p:txBody>
          <a:bodyPr/>
          <a:lstStyle/>
          <a:p>
            <a:r>
              <a:rPr kumimoji="1" lang="en-US" altLang="ja-JP" smtClean="0"/>
              <a:t>Click to edit Master title style</a:t>
            </a:r>
            <a:endParaRPr kumimoji="1"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dirty="0"/>
          </a:p>
        </p:txBody>
      </p:sp>
      <p:sp>
        <p:nvSpPr>
          <p:cNvPr id="12" name="図形 11"/>
          <p:cNvSpPr>
            <a:spLocks noGrp="1"/>
          </p:cNvSpPr>
          <p:nvPr>
            <p:ph type="dt" sz="half" idx="10"/>
          </p:nvPr>
        </p:nvSpPr>
        <p:spPr>
          <a:xfrm>
            <a:off x="4471200" y="6492874"/>
            <a:ext cx="1530000" cy="365125"/>
          </a:xfrm>
        </p:spPr>
        <p:txBody>
          <a:bodyPr/>
          <a:lstStyle/>
          <a:p>
            <a:fld id="{61B8F971-D3BC-4207-B157-7613602E06A6}" type="datetimeFigureOut">
              <a:rPr lang="en-US" smtClean="0"/>
              <a:pPr/>
              <a:t>4/27/2010</a:t>
            </a:fld>
            <a:endParaRPr lang="en-US"/>
          </a:p>
        </p:txBody>
      </p:sp>
      <p:sp>
        <p:nvSpPr>
          <p:cNvPr id="11" name="図形 10"/>
          <p:cNvSpPr>
            <a:spLocks noGrp="1"/>
          </p:cNvSpPr>
          <p:nvPr>
            <p:ph type="ftr" sz="quarter" idx="11"/>
          </p:nvPr>
        </p:nvSpPr>
        <p:spPr>
          <a:xfrm>
            <a:off x="6048000" y="6492875"/>
            <a:ext cx="2394000" cy="365125"/>
          </a:xfrm>
        </p:spPr>
        <p:txBody>
          <a:bodyPr/>
          <a:lstStyle/>
          <a:p>
            <a:endParaRPr lang="en-US"/>
          </a:p>
        </p:txBody>
      </p:sp>
      <p:sp>
        <p:nvSpPr>
          <p:cNvPr id="18" name="図形 17"/>
          <p:cNvSpPr>
            <a:spLocks noGrp="1"/>
          </p:cNvSpPr>
          <p:nvPr>
            <p:ph type="sldNum" sz="quarter" idx="12"/>
          </p:nvPr>
        </p:nvSpPr>
        <p:spPr>
          <a:xfrm>
            <a:off x="8499632" y="6492875"/>
            <a:ext cx="644400" cy="365125"/>
          </a:xfrm>
        </p:spPr>
        <p:txBody>
          <a:bodyPr/>
          <a:lstStyle/>
          <a:p>
            <a:fld id="{1B1037BE-C734-4471-8678-6BCF87C2D41B}" type="slidenum">
              <a:rPr lang="en-US" smtClean="0"/>
              <a:pPr/>
              <a:t>‹#›</a:t>
            </a:fld>
            <a:endParaRPr lang="en-US"/>
          </a:p>
        </p:txBody>
      </p:sp>
      <p:sp>
        <p:nvSpPr>
          <p:cNvPr id="10" name="図形 9"/>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grpSp>
        <p:nvGrpSpPr>
          <p:cNvPr id="4" name="グループ化 12"/>
          <p:cNvGrpSpPr>
            <a:grpSpLocks/>
          </p:cNvGrpSpPr>
          <p:nvPr/>
        </p:nvGrpSpPr>
        <p:grpSpPr bwMode="auto">
          <a:xfrm>
            <a:off x="4000496" y="0"/>
            <a:ext cx="5143504" cy="2000240"/>
            <a:chOff x="2168" y="0"/>
            <a:chExt cx="3576" cy="1384"/>
          </a:xfrm>
        </p:grpSpPr>
        <p:sp>
          <p:nvSpPr>
            <p:cNvPr id="14" name="図形 13"/>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58" name="図形 57"/>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a:xfrm>
            <a:off x="4471200" y="6494400"/>
            <a:ext cx="1530000" cy="365125"/>
          </a:xfrm>
        </p:spPr>
        <p:txBody>
          <a:bodyPr/>
          <a:lstStyle/>
          <a:p>
            <a:fld id="{61B8F971-D3BC-4207-B157-7613602E06A6}" type="datetimeFigureOut">
              <a:rPr lang="en-US" smtClean="0"/>
              <a:pPr/>
              <a:t>4/27/2010</a:t>
            </a:fld>
            <a:endParaRPr lang="en-US"/>
          </a:p>
        </p:txBody>
      </p:sp>
      <p:sp>
        <p:nvSpPr>
          <p:cNvPr id="5" name="図形 4"/>
          <p:cNvSpPr>
            <a:spLocks noGrp="1"/>
          </p:cNvSpPr>
          <p:nvPr>
            <p:ph type="ftr" sz="quarter" idx="11"/>
          </p:nvPr>
        </p:nvSpPr>
        <p:spPr>
          <a:xfrm>
            <a:off x="6048000" y="6494400"/>
            <a:ext cx="2394000" cy="365125"/>
          </a:xfrm>
        </p:spPr>
        <p:txBody>
          <a:bodyPr/>
          <a:lstStyle/>
          <a:p>
            <a:endParaRPr lang="en-US"/>
          </a:p>
        </p:txBody>
      </p:sp>
      <p:sp>
        <p:nvSpPr>
          <p:cNvPr id="6" name="図形 5"/>
          <p:cNvSpPr>
            <a:spLocks noGrp="1"/>
          </p:cNvSpPr>
          <p:nvPr>
            <p:ph type="sldNum" sz="quarter" idx="12"/>
          </p:nvPr>
        </p:nvSpPr>
        <p:spPr>
          <a:xfrm>
            <a:off x="8499600" y="6494400"/>
            <a:ext cx="644400" cy="365125"/>
          </a:xfrm>
        </p:spPr>
        <p:txBody>
          <a:bodyPr/>
          <a:lstStyle/>
          <a:p>
            <a:fld id="{1B1037BE-C734-4471-8678-6BCF87C2D41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kumimoji="1" lang="en-US" altLang="ja-JP" smtClean="0"/>
              <a:t>Click to edit Master title style</a:t>
            </a:r>
            <a:endParaRPr kumimoji="1"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図形 3"/>
          <p:cNvSpPr>
            <a:spLocks noGrp="1"/>
          </p:cNvSpPr>
          <p:nvPr>
            <p:ph type="dt" sz="half" idx="10"/>
          </p:nvPr>
        </p:nvSpPr>
        <p:spPr>
          <a:xfrm>
            <a:off x="4471200" y="6494400"/>
            <a:ext cx="1530000" cy="365125"/>
          </a:xfrm>
        </p:spPr>
        <p:txBody>
          <a:bodyPr/>
          <a:lstStyle/>
          <a:p>
            <a:fld id="{61B8F971-D3BC-4207-B157-7613602E06A6}" type="datetimeFigureOut">
              <a:rPr lang="en-US" smtClean="0"/>
              <a:pPr/>
              <a:t>4/27/2010</a:t>
            </a:fld>
            <a:endParaRPr lang="en-US"/>
          </a:p>
        </p:txBody>
      </p:sp>
      <p:sp>
        <p:nvSpPr>
          <p:cNvPr id="5" name="図形 4"/>
          <p:cNvSpPr>
            <a:spLocks noGrp="1"/>
          </p:cNvSpPr>
          <p:nvPr>
            <p:ph type="ftr" sz="quarter" idx="11"/>
          </p:nvPr>
        </p:nvSpPr>
        <p:spPr>
          <a:xfrm>
            <a:off x="6048000" y="6494400"/>
            <a:ext cx="2394000" cy="365125"/>
          </a:xfrm>
        </p:spPr>
        <p:txBody>
          <a:bodyPr/>
          <a:lstStyle/>
          <a:p>
            <a:endParaRPr lang="en-US"/>
          </a:p>
        </p:txBody>
      </p:sp>
      <p:sp>
        <p:nvSpPr>
          <p:cNvPr id="6" name="図形 5"/>
          <p:cNvSpPr>
            <a:spLocks noGrp="1"/>
          </p:cNvSpPr>
          <p:nvPr>
            <p:ph type="sldNum" sz="quarter" idx="12"/>
          </p:nvPr>
        </p:nvSpPr>
        <p:spPr>
          <a:xfrm>
            <a:off x="8499600" y="6494400"/>
            <a:ext cx="644400" cy="365125"/>
          </a:xfrm>
        </p:spPr>
        <p:txBody>
          <a:bodyPr/>
          <a:lstStyle/>
          <a:p>
            <a:fld id="{1B1037BE-C734-4471-8678-6BCF87C2D41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en-US" altLang="ja-JP" smtClean="0"/>
              <a:t>Click to edit Master title style</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a:p>
        </p:txBody>
      </p:sp>
      <p:sp>
        <p:nvSpPr>
          <p:cNvPr id="4" name="Date Placeholder 3"/>
          <p:cNvSpPr>
            <a:spLocks noGrp="1"/>
          </p:cNvSpPr>
          <p:nvPr>
            <p:ph type="dt" sz="half" idx="10"/>
          </p:nvPr>
        </p:nvSpPr>
        <p:spPr/>
        <p:txBody>
          <a:bodyPr/>
          <a:lstStyle/>
          <a:p>
            <a:fld id="{61B8F971-D3BC-4207-B157-7613602E06A6}" type="datetimeFigureOut">
              <a:rPr lang="en-US" smtClean="0"/>
              <a:pPr/>
              <a:t>4/27/2010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037BE-C734-4471-8678-6BCF87C2D4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466696" y="1857370"/>
            <a:ext cx="8248708" cy="4429151"/>
          </a:xfrm>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p:txBody>
          <a:bodyPr/>
          <a:lstStyle/>
          <a:p>
            <a:fld id="{61B8F971-D3BC-4207-B157-7613602E06A6}" type="datetimeFigureOut">
              <a:rPr lang="en-US" smtClean="0"/>
              <a:pPr/>
              <a:t>4/27/2010</a:t>
            </a:fld>
            <a:endParaRPr lang="en-US"/>
          </a:p>
        </p:txBody>
      </p:sp>
      <p:sp>
        <p:nvSpPr>
          <p:cNvPr id="5" name="図形 4"/>
          <p:cNvSpPr>
            <a:spLocks noGrp="1"/>
          </p:cNvSpPr>
          <p:nvPr>
            <p:ph type="ftr" sz="quarter" idx="11"/>
          </p:nvPr>
        </p:nvSpPr>
        <p:spPr/>
        <p:txBody>
          <a:bodyPr/>
          <a:lstStyle/>
          <a:p>
            <a:endParaRPr lang="en-US"/>
          </a:p>
        </p:txBody>
      </p:sp>
      <p:sp>
        <p:nvSpPr>
          <p:cNvPr id="6" name="図形 5"/>
          <p:cNvSpPr>
            <a:spLocks noGrp="1"/>
          </p:cNvSpPr>
          <p:nvPr>
            <p:ph type="sldNum" sz="quarter" idx="12"/>
          </p:nvPr>
        </p:nvSpPr>
        <p:spPr/>
        <p:txBody>
          <a:bodyPr/>
          <a:lstStyle/>
          <a:p>
            <a:fld id="{1B1037BE-C734-4471-8678-6BCF87C2D41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type="dt" sz="half" idx="10"/>
          </p:nvPr>
        </p:nvSpPr>
        <p:spPr>
          <a:xfrm>
            <a:off x="4471200" y="6494400"/>
            <a:ext cx="1530000" cy="365125"/>
          </a:xfrm>
        </p:spPr>
        <p:txBody>
          <a:bodyPr/>
          <a:lstStyle/>
          <a:p>
            <a:fld id="{61B8F971-D3BC-4207-B157-7613602E06A6}" type="datetimeFigureOut">
              <a:rPr lang="en-US" smtClean="0"/>
              <a:pPr/>
              <a:t>4/27/2010</a:t>
            </a:fld>
            <a:endParaRPr lang="en-US"/>
          </a:p>
        </p:txBody>
      </p:sp>
      <p:sp>
        <p:nvSpPr>
          <p:cNvPr id="5" name="図形 4"/>
          <p:cNvSpPr>
            <a:spLocks noGrp="1"/>
          </p:cNvSpPr>
          <p:nvPr>
            <p:ph type="ftr" sz="quarter" idx="11"/>
          </p:nvPr>
        </p:nvSpPr>
        <p:spPr>
          <a:xfrm>
            <a:off x="6048000" y="6492874"/>
            <a:ext cx="2395534" cy="365125"/>
          </a:xfrm>
        </p:spPr>
        <p:txBody>
          <a:bodyPr/>
          <a:lstStyle/>
          <a:p>
            <a:endParaRPr lang="en-US"/>
          </a:p>
        </p:txBody>
      </p:sp>
      <p:sp>
        <p:nvSpPr>
          <p:cNvPr id="6" name="図形 5"/>
          <p:cNvSpPr>
            <a:spLocks noGrp="1"/>
          </p:cNvSpPr>
          <p:nvPr>
            <p:ph type="sldNum" sz="quarter" idx="12"/>
          </p:nvPr>
        </p:nvSpPr>
        <p:spPr>
          <a:xfrm>
            <a:off x="8499600" y="6492875"/>
            <a:ext cx="644400" cy="365125"/>
          </a:xfrm>
        </p:spPr>
        <p:txBody>
          <a:bodyPr/>
          <a:lstStyle/>
          <a:p>
            <a:fld id="{1B1037BE-C734-4471-8678-6BCF87C2D41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5" name="図形 4"/>
          <p:cNvSpPr>
            <a:spLocks noGrp="1"/>
          </p:cNvSpPr>
          <p:nvPr>
            <p:ph type="dt" sz="half" idx="10"/>
          </p:nvPr>
        </p:nvSpPr>
        <p:spPr>
          <a:xfrm>
            <a:off x="4471200" y="6494400"/>
            <a:ext cx="1530000" cy="365125"/>
          </a:xfrm>
        </p:spPr>
        <p:txBody>
          <a:bodyPr/>
          <a:lstStyle/>
          <a:p>
            <a:fld id="{61B8F971-D3BC-4207-B157-7613602E06A6}" type="datetimeFigureOut">
              <a:rPr lang="en-US" smtClean="0"/>
              <a:pPr/>
              <a:t>4/27/2010</a:t>
            </a:fld>
            <a:endParaRPr lang="en-US"/>
          </a:p>
        </p:txBody>
      </p:sp>
      <p:sp>
        <p:nvSpPr>
          <p:cNvPr id="6" name="図形 5"/>
          <p:cNvSpPr>
            <a:spLocks noGrp="1"/>
          </p:cNvSpPr>
          <p:nvPr>
            <p:ph type="ftr" sz="quarter" idx="11"/>
          </p:nvPr>
        </p:nvSpPr>
        <p:spPr>
          <a:xfrm>
            <a:off x="6048000" y="6494400"/>
            <a:ext cx="2395534" cy="365125"/>
          </a:xfrm>
        </p:spPr>
        <p:txBody>
          <a:bodyPr/>
          <a:lstStyle/>
          <a:p>
            <a:endParaRPr lang="en-US"/>
          </a:p>
        </p:txBody>
      </p:sp>
      <p:sp>
        <p:nvSpPr>
          <p:cNvPr id="7" name="図形 6"/>
          <p:cNvSpPr>
            <a:spLocks noGrp="1"/>
          </p:cNvSpPr>
          <p:nvPr>
            <p:ph type="sldNum" sz="quarter" idx="12"/>
          </p:nvPr>
        </p:nvSpPr>
        <p:spPr>
          <a:xfrm>
            <a:off x="8499600" y="6494400"/>
            <a:ext cx="644400" cy="365125"/>
          </a:xfrm>
        </p:spPr>
        <p:txBody>
          <a:bodyPr/>
          <a:lstStyle/>
          <a:p>
            <a:fld id="{1B1037BE-C734-4471-8678-6BCF87C2D41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図形 1"/>
          <p:cNvSpPr>
            <a:spLocks noGrp="1"/>
          </p:cNvSpPr>
          <p:nvPr>
            <p:ph type="title"/>
          </p:nvPr>
        </p:nvSpPr>
        <p:spPr>
          <a:xfrm>
            <a:off x="457200" y="428604"/>
            <a:ext cx="8229600" cy="1143000"/>
          </a:xfrm>
        </p:spPr>
        <p:txBody>
          <a:bodyPr/>
          <a:lstStyle>
            <a:lvl1pPr>
              <a:defRPr/>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7" name="図形 6"/>
          <p:cNvSpPr>
            <a:spLocks noGrp="1"/>
          </p:cNvSpPr>
          <p:nvPr>
            <p:ph type="dt" sz="half" idx="10"/>
          </p:nvPr>
        </p:nvSpPr>
        <p:spPr>
          <a:xfrm>
            <a:off x="4471200" y="6494400"/>
            <a:ext cx="1530000" cy="365125"/>
          </a:xfrm>
        </p:spPr>
        <p:txBody>
          <a:bodyPr/>
          <a:lstStyle/>
          <a:p>
            <a:fld id="{61B8F971-D3BC-4207-B157-7613602E06A6}" type="datetimeFigureOut">
              <a:rPr lang="en-US" smtClean="0"/>
              <a:pPr/>
              <a:t>4/27/2010</a:t>
            </a:fld>
            <a:endParaRPr lang="en-US"/>
          </a:p>
        </p:txBody>
      </p:sp>
      <p:sp>
        <p:nvSpPr>
          <p:cNvPr id="8" name="図形 7"/>
          <p:cNvSpPr>
            <a:spLocks noGrp="1"/>
          </p:cNvSpPr>
          <p:nvPr>
            <p:ph type="ftr" sz="quarter" idx="11"/>
          </p:nvPr>
        </p:nvSpPr>
        <p:spPr>
          <a:xfrm>
            <a:off x="6048000" y="6494400"/>
            <a:ext cx="2394000" cy="365125"/>
          </a:xfrm>
        </p:spPr>
        <p:txBody>
          <a:bodyPr/>
          <a:lstStyle/>
          <a:p>
            <a:endParaRPr lang="en-US"/>
          </a:p>
        </p:txBody>
      </p:sp>
      <p:sp>
        <p:nvSpPr>
          <p:cNvPr id="9" name="図形 8"/>
          <p:cNvSpPr>
            <a:spLocks noGrp="1"/>
          </p:cNvSpPr>
          <p:nvPr>
            <p:ph type="sldNum" sz="quarter" idx="12"/>
          </p:nvPr>
        </p:nvSpPr>
        <p:spPr>
          <a:xfrm>
            <a:off x="8499600" y="6494400"/>
            <a:ext cx="644400" cy="365125"/>
          </a:xfrm>
        </p:spPr>
        <p:txBody>
          <a:bodyPr/>
          <a:lstStyle/>
          <a:p>
            <a:fld id="{1B1037BE-C734-4471-8678-6BCF87C2D41B}" type="slidenum">
              <a:rPr lang="en-US" smtClean="0"/>
              <a:pPr/>
              <a:t>‹#›</a:t>
            </a:fld>
            <a:endParaRPr lang="en-US"/>
          </a:p>
        </p:txBody>
      </p:sp>
      <p:grpSp>
        <p:nvGrpSpPr>
          <p:cNvPr id="10" name="グループ化 11"/>
          <p:cNvGrpSpPr>
            <a:grpSpLocks/>
          </p:cNvGrpSpPr>
          <p:nvPr/>
        </p:nvGrpSpPr>
        <p:grpSpPr bwMode="auto">
          <a:xfrm>
            <a:off x="4765" y="5589626"/>
            <a:ext cx="5067302" cy="1268398"/>
            <a:chOff x="16865" y="4817936"/>
            <a:chExt cx="5067302" cy="1268398"/>
          </a:xfrm>
        </p:grpSpPr>
        <p:sp>
          <p:nvSpPr>
            <p:cNvPr id="15" name="図形 14"/>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図形 17"/>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dt" sz="half" idx="10"/>
          </p:nvPr>
        </p:nvSpPr>
        <p:spPr/>
        <p:txBody>
          <a:bodyPr/>
          <a:lstStyle/>
          <a:p>
            <a:fld id="{61B8F971-D3BC-4207-B157-7613602E06A6}" type="datetimeFigureOut">
              <a:rPr lang="en-US" smtClean="0"/>
              <a:pPr/>
              <a:t>4/27/2010</a:t>
            </a:fld>
            <a:endParaRPr lang="en-US"/>
          </a:p>
        </p:txBody>
      </p:sp>
      <p:sp>
        <p:nvSpPr>
          <p:cNvPr id="4" name="図形 3"/>
          <p:cNvSpPr>
            <a:spLocks noGrp="1"/>
          </p:cNvSpPr>
          <p:nvPr>
            <p:ph type="ftr" sz="quarter" idx="11"/>
          </p:nvPr>
        </p:nvSpPr>
        <p:spPr/>
        <p:txBody>
          <a:bodyPr/>
          <a:lstStyle/>
          <a:p>
            <a:endParaRPr lang="en-US"/>
          </a:p>
        </p:txBody>
      </p:sp>
      <p:sp>
        <p:nvSpPr>
          <p:cNvPr id="5" name="図形 4"/>
          <p:cNvSpPr>
            <a:spLocks noGrp="1"/>
          </p:cNvSpPr>
          <p:nvPr>
            <p:ph type="sldNum" sz="quarter" idx="12"/>
          </p:nvPr>
        </p:nvSpPr>
        <p:spPr/>
        <p:txBody>
          <a:bodyPr/>
          <a:lstStyle/>
          <a:p>
            <a:fld id="{1B1037BE-C734-4471-8678-6BCF87C2D41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fld id="{61B8F971-D3BC-4207-B157-7613602E06A6}" type="datetimeFigureOut">
              <a:rPr lang="en-US" smtClean="0"/>
              <a:pPr/>
              <a:t>4/27/2010</a:t>
            </a:fld>
            <a:endParaRPr lang="en-US"/>
          </a:p>
        </p:txBody>
      </p:sp>
      <p:sp>
        <p:nvSpPr>
          <p:cNvPr id="3" name="図形 2"/>
          <p:cNvSpPr>
            <a:spLocks noGrp="1"/>
          </p:cNvSpPr>
          <p:nvPr>
            <p:ph type="ftr" sz="quarter" idx="11"/>
          </p:nvPr>
        </p:nvSpPr>
        <p:spPr/>
        <p:txBody>
          <a:bodyPr/>
          <a:lstStyle/>
          <a:p>
            <a:endParaRPr lang="en-US"/>
          </a:p>
        </p:txBody>
      </p:sp>
      <p:sp>
        <p:nvSpPr>
          <p:cNvPr id="4" name="図形 3"/>
          <p:cNvSpPr>
            <a:spLocks noGrp="1"/>
          </p:cNvSpPr>
          <p:nvPr>
            <p:ph type="sldNum" sz="quarter" idx="12"/>
          </p:nvPr>
        </p:nvSpPr>
        <p:spPr/>
        <p:txBody>
          <a:bodyPr/>
          <a:lstStyle/>
          <a:p>
            <a:fld id="{1B1037BE-C734-4471-8678-6BCF87C2D41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5" name="図形 4"/>
          <p:cNvSpPr>
            <a:spLocks noGrp="1"/>
          </p:cNvSpPr>
          <p:nvPr>
            <p:ph type="dt" sz="half" idx="10"/>
          </p:nvPr>
        </p:nvSpPr>
        <p:spPr>
          <a:xfrm>
            <a:off x="4471200" y="6494400"/>
            <a:ext cx="1530000" cy="365125"/>
          </a:xfrm>
        </p:spPr>
        <p:txBody>
          <a:bodyPr/>
          <a:lstStyle/>
          <a:p>
            <a:fld id="{61B8F971-D3BC-4207-B157-7613602E06A6}" type="datetimeFigureOut">
              <a:rPr lang="en-US" smtClean="0"/>
              <a:pPr/>
              <a:t>4/27/2010</a:t>
            </a:fld>
            <a:endParaRPr lang="en-US"/>
          </a:p>
        </p:txBody>
      </p:sp>
      <p:sp>
        <p:nvSpPr>
          <p:cNvPr id="6" name="図形 5"/>
          <p:cNvSpPr>
            <a:spLocks noGrp="1"/>
          </p:cNvSpPr>
          <p:nvPr>
            <p:ph type="ftr" sz="quarter" idx="11"/>
          </p:nvPr>
        </p:nvSpPr>
        <p:spPr>
          <a:xfrm>
            <a:off x="6048000" y="6494400"/>
            <a:ext cx="2394000" cy="365125"/>
          </a:xfrm>
        </p:spPr>
        <p:txBody>
          <a:bodyPr/>
          <a:lstStyle/>
          <a:p>
            <a:endParaRPr lang="en-US"/>
          </a:p>
        </p:txBody>
      </p:sp>
      <p:sp>
        <p:nvSpPr>
          <p:cNvPr id="7" name="図形 6"/>
          <p:cNvSpPr>
            <a:spLocks noGrp="1"/>
          </p:cNvSpPr>
          <p:nvPr>
            <p:ph type="sldNum" sz="quarter" idx="12"/>
          </p:nvPr>
        </p:nvSpPr>
        <p:spPr>
          <a:xfrm>
            <a:off x="8499600" y="6494400"/>
            <a:ext cx="644400" cy="365125"/>
          </a:xfrm>
        </p:spPr>
        <p:txBody>
          <a:bodyPr/>
          <a:lstStyle/>
          <a:p>
            <a:fld id="{1B1037BE-C734-4471-8678-6BCF87C2D41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図形 8"/>
          <p:cNvSpPr>
            <a:spLocks noGrp="1"/>
          </p:cNvSpPr>
          <p:nvPr>
            <p:ph type="dt" sz="half" idx="10"/>
          </p:nvPr>
        </p:nvSpPr>
        <p:spPr>
          <a:xfrm>
            <a:off x="4471200" y="6494400"/>
            <a:ext cx="1530000" cy="365125"/>
          </a:xfrm>
        </p:spPr>
        <p:txBody>
          <a:bodyPr/>
          <a:lstStyle/>
          <a:p>
            <a:fld id="{61B8F971-D3BC-4207-B157-7613602E06A6}" type="datetimeFigureOut">
              <a:rPr lang="en-US" smtClean="0"/>
              <a:pPr/>
              <a:t>4/27/2010</a:t>
            </a:fld>
            <a:endParaRPr lang="en-US"/>
          </a:p>
        </p:txBody>
      </p:sp>
      <p:sp>
        <p:nvSpPr>
          <p:cNvPr id="10" name="図形 9"/>
          <p:cNvSpPr>
            <a:spLocks noGrp="1"/>
          </p:cNvSpPr>
          <p:nvPr>
            <p:ph type="ftr" sz="quarter" idx="11"/>
          </p:nvPr>
        </p:nvSpPr>
        <p:spPr>
          <a:xfrm>
            <a:off x="6048000" y="6494400"/>
            <a:ext cx="2394000" cy="365125"/>
          </a:xfrm>
        </p:spPr>
        <p:txBody>
          <a:bodyPr/>
          <a:lstStyle/>
          <a:p>
            <a:endParaRPr lang="en-US"/>
          </a:p>
        </p:txBody>
      </p:sp>
      <p:sp>
        <p:nvSpPr>
          <p:cNvPr id="11" name="図形 10"/>
          <p:cNvSpPr>
            <a:spLocks noGrp="1"/>
          </p:cNvSpPr>
          <p:nvPr>
            <p:ph type="sldNum" sz="quarter" idx="12"/>
          </p:nvPr>
        </p:nvSpPr>
        <p:spPr>
          <a:xfrm>
            <a:off x="8499600" y="6494400"/>
            <a:ext cx="644400" cy="365125"/>
          </a:xfrm>
        </p:spPr>
        <p:txBody>
          <a:bodyPr/>
          <a:lstStyle/>
          <a:p>
            <a:fld id="{1B1037BE-C734-4471-8678-6BCF87C2D41B}" type="slidenum">
              <a:rPr lang="en-US" smtClean="0"/>
              <a:pPr/>
              <a:t>‹#›</a:t>
            </a:fld>
            <a:endParaRPr lang="en-US"/>
          </a:p>
        </p:txBody>
      </p:sp>
      <p:sp>
        <p:nvSpPr>
          <p:cNvPr id="2" name="図形 1"/>
          <p:cNvSpPr>
            <a:spLocks noGrp="1"/>
          </p:cNvSpPr>
          <p:nvPr>
            <p:ph type="title"/>
          </p:nvPr>
        </p:nvSpPr>
        <p:spPr>
          <a:xfrm>
            <a:off x="2214546" y="285728"/>
            <a:ext cx="4786346" cy="541338"/>
          </a:xfrm>
        </p:spPr>
        <p:txBody>
          <a:bodyPr anchor="b"/>
          <a:lstStyle>
            <a:lvl1pPr algn="ctr">
              <a:defRPr sz="2000" b="1"/>
            </a:lvl1pPr>
          </a:lstStyle>
          <a:p>
            <a:r>
              <a:rPr kumimoji="1" lang="en-US" altLang="ja-JP" smtClean="0"/>
              <a:t>Click to edit Master title style</a:t>
            </a:r>
            <a:endParaRPr kumimoji="1"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ja-JP" smtClean="0"/>
              <a:t>Click icon to add picture</a:t>
            </a:r>
            <a:endParaRPr kumimoji="1" lang="ja-JP" altLang="en-US"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図形 165"/>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正方形/長方形 17"/>
          <p:cNvSpPr>
            <a:spLocks noGrp="1"/>
          </p:cNvSpPr>
          <p:nvPr>
            <p:ph type="body" idx="1"/>
          </p:nvPr>
        </p:nvSpPr>
        <p:spPr>
          <a:xfrm>
            <a:off x="466696" y="1857370"/>
            <a:ext cx="8248708" cy="4500589"/>
          </a:xfrm>
          <a:prstGeom prst="rect">
            <a:avLst/>
          </a:prstGeom>
        </p:spPr>
        <p:txBody>
          <a:bodyPr vert="horz" rtlCol="0">
            <a:normAutofit/>
          </a:bodyPr>
          <a:lstStyle/>
          <a:p>
            <a:pPr lvl="0"/>
            <a:r>
              <a:rPr kumimoji="1" lang="ja-JP" altLang="en-US" dirty="0" smtClean="0"/>
              <a:t>マスタ テキストの書式設定</a:t>
            </a:r>
            <a:endParaRPr lang="ja-JP" dirty="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p>
          <a:p>
            <a:pPr lvl="5"/>
            <a:r>
              <a:rPr kumimoji="1" lang="ja-JP" altLang="en-US" dirty="0" smtClean="0"/>
              <a:t>第</a:t>
            </a:r>
            <a:r>
              <a:rPr kumimoji="1" lang="en-US" altLang="ja-JP" dirty="0" smtClean="0"/>
              <a:t>6</a:t>
            </a:r>
            <a:r>
              <a:rPr kumimoji="1" lang="ja-JP" altLang="en-US" dirty="0" smtClean="0"/>
              <a:t>レベル</a:t>
            </a:r>
          </a:p>
          <a:p>
            <a:pPr lvl="6"/>
            <a:r>
              <a:rPr kumimoji="1" lang="ja-JP" altLang="en-US" dirty="0" smtClean="0"/>
              <a:t>第</a:t>
            </a:r>
            <a:r>
              <a:rPr kumimoji="1" lang="en-US" altLang="ja-JP" dirty="0" smtClean="0"/>
              <a:t>7</a:t>
            </a:r>
            <a:r>
              <a:rPr kumimoji="1" lang="ja-JP" altLang="en-US" dirty="0" smtClean="0"/>
              <a:t>レベル</a:t>
            </a:r>
          </a:p>
          <a:p>
            <a:pPr lvl="7"/>
            <a:r>
              <a:rPr kumimoji="1" lang="ja-JP" altLang="en-US" dirty="0" smtClean="0"/>
              <a:t>第</a:t>
            </a:r>
            <a:r>
              <a:rPr kumimoji="1" lang="en-US" altLang="ja-JP" dirty="0" smtClean="0"/>
              <a:t>8</a:t>
            </a:r>
            <a:r>
              <a:rPr kumimoji="1" lang="ja-JP" altLang="en-US" dirty="0" smtClean="0"/>
              <a:t>レベル</a:t>
            </a:r>
          </a:p>
          <a:p>
            <a:pPr lvl="8"/>
            <a:r>
              <a:rPr kumimoji="1" lang="ja-JP" altLang="en-US" dirty="0" smtClean="0"/>
              <a:t>第</a:t>
            </a:r>
            <a:r>
              <a:rPr kumimoji="1" lang="en-US" altLang="ja-JP" dirty="0" smtClean="0"/>
              <a:t>9</a:t>
            </a:r>
            <a:r>
              <a:rPr kumimoji="1" lang="ja-JP" altLang="en-US" dirty="0" smtClean="0"/>
              <a:t>レベル</a:t>
            </a:r>
          </a:p>
        </p:txBody>
      </p:sp>
      <p:sp>
        <p:nvSpPr>
          <p:cNvPr id="29" name="正方形/長方形 28"/>
          <p:cNvSpPr>
            <a:spLocks noGrp="1"/>
          </p:cNvSpPr>
          <p:nvPr>
            <p:ph type="dt" sz="half" idx="2"/>
          </p:nvPr>
        </p:nvSpPr>
        <p:spPr>
          <a:xfrm>
            <a:off x="4471958" y="6492899"/>
            <a:ext cx="1528802" cy="365125"/>
          </a:xfrm>
          <a:prstGeom prst="rect">
            <a:avLst/>
          </a:prstGeom>
        </p:spPr>
        <p:txBody>
          <a:bodyPr vert="horz" rtlCol="0" anchor="ctr"/>
          <a:lstStyle>
            <a:lvl1pPr algn="l">
              <a:defRPr sz="1200">
                <a:solidFill>
                  <a:srgbClr val="000000"/>
                </a:solidFill>
              </a:defRPr>
            </a:lvl1pPr>
          </a:lstStyle>
          <a:p>
            <a:fld id="{61B8F971-D3BC-4207-B157-7613602E06A6}" type="datetimeFigureOut">
              <a:rPr lang="en-US" smtClean="0"/>
              <a:pPr/>
              <a:t>4/27/2010</a:t>
            </a:fld>
            <a:endParaRPr lang="en-US"/>
          </a:p>
        </p:txBody>
      </p:sp>
      <p:sp>
        <p:nvSpPr>
          <p:cNvPr id="4" name="正方形/長方形 3"/>
          <p:cNvSpPr>
            <a:spLocks noGrp="1"/>
          </p:cNvSpPr>
          <p:nvPr>
            <p:ph type="ftr" sz="quarter" idx="3"/>
          </p:nvPr>
        </p:nvSpPr>
        <p:spPr>
          <a:xfrm>
            <a:off x="6048632" y="6492899"/>
            <a:ext cx="2395534" cy="365125"/>
          </a:xfrm>
          <a:prstGeom prst="rect">
            <a:avLst/>
          </a:prstGeom>
        </p:spPr>
        <p:txBody>
          <a:bodyPr vert="horz" rtlCol="0" anchor="ctr"/>
          <a:lstStyle>
            <a:lvl1pPr algn="ctr">
              <a:defRPr sz="1200">
                <a:solidFill>
                  <a:srgbClr val="000000"/>
                </a:solidFill>
              </a:defRPr>
            </a:lvl1pPr>
          </a:lstStyle>
          <a:p>
            <a:endParaRPr lang="en-US"/>
          </a:p>
        </p:txBody>
      </p:sp>
      <p:sp>
        <p:nvSpPr>
          <p:cNvPr id="10" name="正方形/長方形 9"/>
          <p:cNvSpPr>
            <a:spLocks noGrp="1"/>
          </p:cNvSpPr>
          <p:nvPr>
            <p:ph type="sldNum" sz="quarter" idx="4"/>
          </p:nvPr>
        </p:nvSpPr>
        <p:spPr>
          <a:xfrm>
            <a:off x="8501090" y="6492900"/>
            <a:ext cx="642942" cy="365125"/>
          </a:xfrm>
          <a:prstGeom prst="rect">
            <a:avLst/>
          </a:prstGeom>
        </p:spPr>
        <p:txBody>
          <a:bodyPr vert="horz" rtlCol="0" anchor="ctr"/>
          <a:lstStyle>
            <a:lvl1pPr algn="r">
              <a:defRPr sz="1200">
                <a:solidFill>
                  <a:srgbClr val="000000"/>
                </a:solidFill>
              </a:defRPr>
            </a:lvl1pPr>
          </a:lstStyle>
          <a:p>
            <a:fld id="{1B1037BE-C734-4471-8678-6BCF87C2D41B}" type="slidenum">
              <a:rPr lang="en-US" smtClean="0"/>
              <a:pPr/>
              <a:t>‹#›</a:t>
            </a:fld>
            <a:endParaRPr lang="en-US"/>
          </a:p>
        </p:txBody>
      </p:sp>
      <p:sp>
        <p:nvSpPr>
          <p:cNvPr id="186" name="正方形/長方形 185"/>
          <p:cNvSpPr>
            <a:spLocks noChangeArrowheads="1"/>
          </p:cNvSpPr>
          <p:nvPr/>
        </p:nvSpPr>
        <p:spPr bwMode="auto">
          <a:xfrm>
            <a:off x="8469297" y="5716564"/>
            <a:ext cx="0" cy="369332"/>
          </a:xfrm>
          <a:prstGeom prst="rect">
            <a:avLst/>
          </a:prstGeom>
          <a:solidFill>
            <a:srgbClr val="FFFFFF">
              <a:alpha val="25098"/>
            </a:srgbClr>
          </a:solidFill>
          <a:ln w="9525" cap="flat" cmpd="sng" algn="ctr">
            <a:noFill/>
            <a:prstDash val="solid"/>
            <a:miter lim="800000"/>
            <a:headEnd type="none" w="med" len="med"/>
            <a:tailEnd type="none" w="med" len="med"/>
          </a:ln>
          <a:effectLst/>
        </p:spPr>
        <p:txBody>
          <a:bodyPr vert="horz" wrap="square" lIns="0" tIns="0" rIns="0" bIns="0" anchor="t" compatLnSpc="1">
            <a:spAutoFit/>
          </a:bodyPr>
          <a:lstStyle/>
          <a:p>
            <a:pPr algn="l" fontAlgn="base">
              <a:spcBef>
                <a:spcPct val="0"/>
              </a:spcBef>
              <a:spcAft>
                <a:spcPct val="0"/>
              </a:spcAft>
            </a:pPr>
            <a:endParaRPr kumimoji="1" lang="ja-JP" altLang="ja-JP" sz="2400">
              <a:solidFill>
                <a:schemeClr val="tx1">
                  <a:alpha val="100000"/>
                </a:schemeClr>
              </a:solidFill>
              <a:latin typeface="Arial"/>
              <a:ea typeface="ＭＳ Ｐゴシック"/>
            </a:endParaRPr>
          </a:p>
        </p:txBody>
      </p:sp>
      <p:sp>
        <p:nvSpPr>
          <p:cNvPr id="22" name="正方形/長方形 21"/>
          <p:cNvSpPr>
            <a:spLocks noGrp="1"/>
          </p:cNvSpPr>
          <p:nvPr>
            <p:ph type="title"/>
          </p:nvPr>
        </p:nvSpPr>
        <p:spPr>
          <a:xfrm>
            <a:off x="457200" y="642918"/>
            <a:ext cx="8229600" cy="1143000"/>
          </a:xfrm>
          <a:prstGeom prst="rect">
            <a:avLst/>
          </a:prstGeom>
        </p:spPr>
        <p:txBody>
          <a:bodyPr vert="horz" rtlCol="0" anchor="ctr">
            <a:normAutofit/>
          </a:bodyPr>
          <a:lstStyle/>
          <a:p>
            <a:r>
              <a:rPr kumimoji="1" lang="ja-JP" altLang="en-US" dirty="0" smtClean="0"/>
              <a:t>マスタ タイトルの書式設定</a:t>
            </a:r>
            <a:endParaRPr kumimoji="1" lang="ja-JP" altLang="en-US" dirty="0"/>
          </a:p>
        </p:txBody>
      </p:sp>
      <p:grpSp>
        <p:nvGrpSpPr>
          <p:cNvPr id="2" name="グループ化 11"/>
          <p:cNvGrpSpPr>
            <a:grpSpLocks/>
          </p:cNvGrpSpPr>
          <p:nvPr/>
        </p:nvGrpSpPr>
        <p:grpSpPr bwMode="auto">
          <a:xfrm>
            <a:off x="4000496" y="0"/>
            <a:ext cx="5143504" cy="2000240"/>
            <a:chOff x="2168" y="0"/>
            <a:chExt cx="3576" cy="1384"/>
          </a:xfrm>
        </p:grpSpPr>
        <p:sp>
          <p:nvSpPr>
            <p:cNvPr id="13" name="図形 12"/>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82" name="図形 81"/>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0" name="図形 89"/>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random/>
  </p:transition>
  <p:timing>
    <p:tnLst>
      <p:par>
        <p:cTn id="1" dur="indefinite" restart="never" nodeType="tmRoot"/>
      </p:par>
    </p:tnLst>
  </p:timing>
  <p:txStyles>
    <p:titleStyle>
      <a:lvl1pPr algn="ctr" rtl="0" eaLnBrk="1" latinLnBrk="0" hangingPunct="1">
        <a:spcBef>
          <a:spcPct val="0"/>
        </a:spcBef>
        <a:buNone/>
        <a:defRPr kumimoji="1" sz="4400" baseline="0">
          <a:solidFill>
            <a:schemeClr val="tx2"/>
          </a:solidFill>
          <a:effectLst>
            <a:glow rad="101600">
              <a:schemeClr val="bg1">
                <a:alpha val="60000"/>
              </a:schemeClr>
            </a:glo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55000"/>
        <a:buFont typeface="Wingdings"/>
        <a:buChar char="p"/>
        <a:defRPr kumimoji="1" sz="3200" baseline="0">
          <a:solidFill>
            <a:schemeClr val="bg2">
              <a:lumMod val="25000"/>
            </a:schemeClr>
          </a:solidFill>
          <a:latin typeface="+mn-lt"/>
          <a:ea typeface="+mn-ea"/>
          <a:cs typeface="+mn-cs"/>
        </a:defRPr>
      </a:lvl1pPr>
      <a:lvl2pPr marL="742950" indent="-285750" algn="l" rtl="0" eaLnBrk="1" latinLnBrk="0" hangingPunct="1">
        <a:spcBef>
          <a:spcPct val="20000"/>
        </a:spcBef>
        <a:buClr>
          <a:schemeClr val="accent2"/>
        </a:buClr>
        <a:buSzPct val="50000"/>
        <a:buFont typeface="Wingdings"/>
        <a:buChar char="n"/>
        <a:defRPr kumimoji="1" sz="2800" baseline="0">
          <a:solidFill>
            <a:schemeClr val="bg2">
              <a:lumMod val="25000"/>
            </a:schemeClr>
          </a:solidFill>
          <a:latin typeface="+mn-lt"/>
          <a:ea typeface="+mn-ea"/>
          <a:cs typeface="+mn-cs"/>
        </a:defRPr>
      </a:lvl2pPr>
      <a:lvl3pPr marL="1143000" indent="-228600" algn="l" rtl="0" eaLnBrk="1" latinLnBrk="0" hangingPunct="1">
        <a:spcBef>
          <a:spcPct val="20000"/>
        </a:spcBef>
        <a:buClr>
          <a:schemeClr val="accent3"/>
        </a:buClr>
        <a:buSzPct val="48000"/>
        <a:buFont typeface="Wingdings"/>
        <a:buChar char="n"/>
        <a:defRPr kumimoji="1" sz="2400" baseline="0">
          <a:solidFill>
            <a:schemeClr val="bg2">
              <a:lumMod val="25000"/>
            </a:schemeClr>
          </a:solidFill>
          <a:latin typeface="+mn-lt"/>
          <a:ea typeface="+mn-ea"/>
          <a:cs typeface="+mn-cs"/>
        </a:defRPr>
      </a:lvl3pPr>
      <a:lvl4pPr marL="1600200" indent="-228600" algn="l" rtl="0" eaLnBrk="1" latinLnBrk="0" hangingPunct="1">
        <a:spcBef>
          <a:spcPct val="20000"/>
        </a:spcBef>
        <a:buClr>
          <a:schemeClr val="accent4"/>
        </a:buClr>
        <a:buSzPct val="45000"/>
        <a:buFont typeface="Wingdings"/>
        <a:buChar char="n"/>
        <a:defRPr kumimoji="1" sz="2000" baseline="0">
          <a:solidFill>
            <a:schemeClr val="bg2">
              <a:lumMod val="25000"/>
            </a:schemeClr>
          </a:solidFill>
          <a:latin typeface="+mn-lt"/>
          <a:ea typeface="+mn-ea"/>
          <a:cs typeface="+mn-cs"/>
        </a:defRPr>
      </a:lvl4pPr>
      <a:lvl5pPr marL="2057400" indent="-228600" algn="l" rtl="0" eaLnBrk="1" latinLnBrk="0" hangingPunct="1">
        <a:spcBef>
          <a:spcPct val="20000"/>
        </a:spcBef>
        <a:buClr>
          <a:schemeClr val="accent5"/>
        </a:buClr>
        <a:buSzPct val="40000"/>
        <a:buFont typeface="Wingdings"/>
        <a:buChar char="n"/>
        <a:defRPr kumimoji="1" sz="2000" baseline="0">
          <a:solidFill>
            <a:schemeClr val="bg2">
              <a:lumMod val="25000"/>
            </a:schemeClr>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048000" y="914400"/>
            <a:ext cx="3276600" cy="4876800"/>
          </a:xfrm>
          <a:solidFill>
            <a:schemeClr val="accent3">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a:normAutofit/>
          </a:bodyPr>
          <a:lstStyle/>
          <a:p>
            <a:pPr algn="l"/>
            <a:r>
              <a:rPr lang="en-US" u="sng" dirty="0" smtClean="0">
                <a:solidFill>
                  <a:schemeClr val="tx1"/>
                </a:solidFill>
                <a:effectLst>
                  <a:outerShdw blurRad="38100" dist="38100" dir="2700000" algn="tl">
                    <a:srgbClr val="000000">
                      <a:alpha val="43137"/>
                    </a:srgbClr>
                  </a:outerShdw>
                </a:effectLst>
                <a:latin typeface="Agency FB" pitchFamily="34" charset="0"/>
              </a:rPr>
              <a:t>Chocolate Lovers</a:t>
            </a:r>
          </a:p>
          <a:p>
            <a:endParaRPr lang="en-US" dirty="0" smtClean="0">
              <a:solidFill>
                <a:schemeClr val="tx1"/>
              </a:solidFill>
              <a:latin typeface="Agency FB" pitchFamily="34" charset="0"/>
            </a:endParaRPr>
          </a:p>
          <a:p>
            <a:r>
              <a:rPr lang="en-US" dirty="0" err="1" smtClean="0">
                <a:solidFill>
                  <a:schemeClr val="tx1"/>
                </a:solidFill>
                <a:latin typeface="Agency FB" pitchFamily="34" charset="0"/>
              </a:rPr>
              <a:t>Afnan</a:t>
            </a:r>
            <a:r>
              <a:rPr lang="en-US" dirty="0" smtClean="0">
                <a:solidFill>
                  <a:schemeClr val="tx1"/>
                </a:solidFill>
                <a:latin typeface="Agency FB" pitchFamily="34" charset="0"/>
              </a:rPr>
              <a:t> </a:t>
            </a:r>
            <a:r>
              <a:rPr lang="en-US" dirty="0" err="1" smtClean="0">
                <a:solidFill>
                  <a:schemeClr val="tx1"/>
                </a:solidFill>
                <a:latin typeface="Agency FB" pitchFamily="34" charset="0"/>
              </a:rPr>
              <a:t>Abo</a:t>
            </a:r>
            <a:r>
              <a:rPr lang="en-US" dirty="0" smtClean="0">
                <a:solidFill>
                  <a:schemeClr val="tx1"/>
                </a:solidFill>
                <a:latin typeface="Agency FB" pitchFamily="34" charset="0"/>
              </a:rPr>
              <a:t>-Al-Hassan</a:t>
            </a:r>
          </a:p>
          <a:p>
            <a:r>
              <a:rPr lang="en-US" dirty="0" err="1" smtClean="0">
                <a:solidFill>
                  <a:schemeClr val="tx1"/>
                </a:solidFill>
                <a:latin typeface="Agency FB" pitchFamily="34" charset="0"/>
              </a:rPr>
              <a:t>Amal</a:t>
            </a:r>
            <a:r>
              <a:rPr lang="en-US" dirty="0" smtClean="0">
                <a:solidFill>
                  <a:schemeClr val="tx1"/>
                </a:solidFill>
                <a:latin typeface="Agency FB" pitchFamily="34" charset="0"/>
              </a:rPr>
              <a:t> </a:t>
            </a:r>
            <a:r>
              <a:rPr lang="en-US" dirty="0" err="1" smtClean="0">
                <a:solidFill>
                  <a:schemeClr val="tx1"/>
                </a:solidFill>
                <a:latin typeface="Agency FB" pitchFamily="34" charset="0"/>
              </a:rPr>
              <a:t>Wazna</a:t>
            </a:r>
            <a:endParaRPr lang="en-US" dirty="0" smtClean="0">
              <a:solidFill>
                <a:schemeClr val="tx1"/>
              </a:solidFill>
              <a:latin typeface="Agency FB" pitchFamily="34" charset="0"/>
            </a:endParaRPr>
          </a:p>
          <a:p>
            <a:r>
              <a:rPr lang="en-US" dirty="0" err="1" smtClean="0">
                <a:solidFill>
                  <a:schemeClr val="tx1"/>
                </a:solidFill>
                <a:latin typeface="Agency FB" pitchFamily="34" charset="0"/>
              </a:rPr>
              <a:t>Razan</a:t>
            </a:r>
            <a:r>
              <a:rPr lang="en-US" dirty="0" smtClean="0">
                <a:solidFill>
                  <a:schemeClr val="tx1"/>
                </a:solidFill>
                <a:latin typeface="Agency FB" pitchFamily="34" charset="0"/>
              </a:rPr>
              <a:t> Al-Ali</a:t>
            </a:r>
          </a:p>
          <a:p>
            <a:r>
              <a:rPr lang="en-US" dirty="0" err="1" smtClean="0">
                <a:solidFill>
                  <a:schemeClr val="tx1"/>
                </a:solidFill>
                <a:latin typeface="Agency FB" pitchFamily="34" charset="0"/>
              </a:rPr>
              <a:t>Salwa</a:t>
            </a:r>
            <a:r>
              <a:rPr lang="en-US" dirty="0" smtClean="0">
                <a:solidFill>
                  <a:schemeClr val="tx1"/>
                </a:solidFill>
                <a:latin typeface="Agency FB" pitchFamily="34" charset="0"/>
              </a:rPr>
              <a:t> Al-</a:t>
            </a:r>
            <a:r>
              <a:rPr lang="en-US" dirty="0" err="1" smtClean="0">
                <a:solidFill>
                  <a:schemeClr val="tx1"/>
                </a:solidFill>
                <a:latin typeface="Agency FB" pitchFamily="34" charset="0"/>
              </a:rPr>
              <a:t>Hmyani</a:t>
            </a:r>
            <a:endParaRPr lang="en-US" dirty="0" smtClean="0">
              <a:solidFill>
                <a:schemeClr val="tx1"/>
              </a:solidFill>
              <a:latin typeface="Agency FB" pitchFamily="34" charset="0"/>
            </a:endParaRPr>
          </a:p>
          <a:p>
            <a:r>
              <a:rPr lang="en-US" dirty="0" smtClean="0">
                <a:solidFill>
                  <a:schemeClr val="tx1"/>
                </a:solidFill>
                <a:latin typeface="Agency FB" pitchFamily="34" charset="0"/>
              </a:rPr>
              <a:t>Sara Al-</a:t>
            </a:r>
            <a:r>
              <a:rPr lang="en-US" dirty="0" err="1" smtClean="0">
                <a:solidFill>
                  <a:schemeClr val="tx1"/>
                </a:solidFill>
                <a:latin typeface="Agency FB" pitchFamily="34" charset="0"/>
              </a:rPr>
              <a:t>khattabi</a:t>
            </a:r>
            <a:endParaRPr lang="en-US" dirty="0" smtClean="0">
              <a:solidFill>
                <a:schemeClr val="tx1"/>
              </a:solidFill>
              <a:latin typeface="Agency FB" pitchFamily="34" charset="0"/>
            </a:endParaRPr>
          </a:p>
        </p:txBody>
      </p:sp>
      <p:pic>
        <p:nvPicPr>
          <p:cNvPr id="1026" name="Picture 2" descr="C:\Users\USER\Pictures\h7g7gun.png"/>
          <p:cNvPicPr>
            <a:picLocks noChangeAspect="1" noChangeArrowheads="1"/>
          </p:cNvPicPr>
          <p:nvPr/>
        </p:nvPicPr>
        <p:blipFill>
          <a:blip r:embed="rId2" cstate="print"/>
          <a:srcRect/>
          <a:stretch>
            <a:fillRect/>
          </a:stretch>
        </p:blipFill>
        <p:spPr bwMode="auto">
          <a:xfrm>
            <a:off x="228600" y="152400"/>
            <a:ext cx="2657475" cy="2438400"/>
          </a:xfrm>
          <a:prstGeom prst="rect">
            <a:avLst/>
          </a:prstGeom>
          <a:ln>
            <a:noFill/>
          </a:ln>
          <a:effectLst>
            <a:outerShdw blurRad="292100" dist="139700" dir="2700000" algn="tl" rotWithShape="0">
              <a:srgbClr val="333333">
                <a:alpha val="65000"/>
              </a:srgbClr>
            </a:outerShdw>
          </a:effectLst>
        </p:spPr>
      </p:pic>
      <p:pic>
        <p:nvPicPr>
          <p:cNvPr id="1028" name="Picture 4" descr="C:\Users\USER\Pictures\huyfytjl.png"/>
          <p:cNvPicPr>
            <a:picLocks noChangeAspect="1" noChangeArrowheads="1"/>
          </p:cNvPicPr>
          <p:nvPr/>
        </p:nvPicPr>
        <p:blipFill>
          <a:blip r:embed="rId3" cstate="print"/>
          <a:srcRect/>
          <a:stretch>
            <a:fillRect/>
          </a:stretch>
        </p:blipFill>
        <p:spPr bwMode="auto">
          <a:xfrm>
            <a:off x="228600" y="4343400"/>
            <a:ext cx="2667000" cy="2228850"/>
          </a:xfrm>
          <a:prstGeom prst="rect">
            <a:avLst/>
          </a:prstGeom>
          <a:ln>
            <a:noFill/>
          </a:ln>
          <a:effectLst>
            <a:outerShdw blurRad="292100" dist="139700" dir="2700000" algn="tl" rotWithShape="0">
              <a:srgbClr val="333333">
                <a:alpha val="65000"/>
              </a:srgbClr>
            </a:outerShdw>
          </a:effectLst>
        </p:spPr>
      </p:pic>
      <p:pic>
        <p:nvPicPr>
          <p:cNvPr id="1029" name="Picture 5" descr="C:\Users\USER\Pictures\o8yu78t6fhg.png"/>
          <p:cNvPicPr>
            <a:picLocks noChangeAspect="1" noChangeArrowheads="1"/>
          </p:cNvPicPr>
          <p:nvPr/>
        </p:nvPicPr>
        <p:blipFill>
          <a:blip r:embed="rId4" cstate="print"/>
          <a:srcRect/>
          <a:stretch>
            <a:fillRect/>
          </a:stretch>
        </p:blipFill>
        <p:spPr bwMode="auto">
          <a:xfrm>
            <a:off x="6477000" y="152400"/>
            <a:ext cx="2514600" cy="2362200"/>
          </a:xfrm>
          <a:prstGeom prst="rect">
            <a:avLst/>
          </a:prstGeom>
          <a:ln>
            <a:noFill/>
          </a:ln>
          <a:effectLst>
            <a:outerShdw blurRad="292100" dist="139700" dir="2700000" algn="tl" rotWithShape="0">
              <a:srgbClr val="333333">
                <a:alpha val="65000"/>
              </a:srgbClr>
            </a:outerShdw>
          </a:effectLst>
        </p:spPr>
      </p:pic>
      <p:pic>
        <p:nvPicPr>
          <p:cNvPr id="12" name="Picture 3" descr="C:\Users\USER\Pictures\;mlknbjkbj.png"/>
          <p:cNvPicPr>
            <a:picLocks noChangeAspect="1" noChangeArrowheads="1"/>
          </p:cNvPicPr>
          <p:nvPr/>
        </p:nvPicPr>
        <p:blipFill>
          <a:blip r:embed="rId5" cstate="print"/>
          <a:srcRect/>
          <a:stretch>
            <a:fillRect/>
          </a:stretch>
        </p:blipFill>
        <p:spPr bwMode="auto">
          <a:xfrm>
            <a:off x="6400800" y="4343400"/>
            <a:ext cx="2590800" cy="2362200"/>
          </a:xfrm>
          <a:prstGeom prst="rect">
            <a:avLst/>
          </a:prstGeom>
          <a:ln>
            <a:noFill/>
          </a:ln>
          <a:effectLst>
            <a:outerShdw blurRad="292100" dist="139700" dir="2700000" algn="tl" rotWithShape="0">
              <a:srgbClr val="333333">
                <a:alpha val="65000"/>
              </a:srgbClr>
            </a:outerShdw>
          </a:effectLst>
        </p:spPr>
      </p:pic>
      <p:pic>
        <p:nvPicPr>
          <p:cNvPr id="1030" name="Picture 6" descr="C:\Users\USER\Pictures\msn\i222i-49a1adc9d6.png"/>
          <p:cNvPicPr>
            <a:picLocks noChangeAspect="1" noChangeArrowheads="1"/>
          </p:cNvPicPr>
          <p:nvPr/>
        </p:nvPicPr>
        <p:blipFill>
          <a:blip r:embed="rId6" cstate="print"/>
          <a:srcRect/>
          <a:stretch>
            <a:fillRect/>
          </a:stretch>
        </p:blipFill>
        <p:spPr bwMode="auto">
          <a:xfrm>
            <a:off x="5334000" y="914400"/>
            <a:ext cx="990600" cy="1066800"/>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20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20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bg/>
                                          </p:spTgt>
                                        </p:tgtEl>
                                        <p:attrNameLst>
                                          <p:attrName>style.visibility</p:attrName>
                                        </p:attrNameLst>
                                      </p:cBhvr>
                                      <p:to>
                                        <p:strVal val="visible"/>
                                      </p:to>
                                    </p:set>
                                    <p:animEffect transition="in" filter="fade">
                                      <p:cBhvr>
                                        <p:cTn id="27" dur="2000"/>
                                        <p:tgtEl>
                                          <p:spTgt spid="3">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2000"/>
                                        <p:tgtEl>
                                          <p:spTgt spid="3">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2000"/>
                                        <p:tgtEl>
                                          <p:spTgt spid="3">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2000"/>
                                        <p:tgtEl>
                                          <p:spTgt spid="3">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2000"/>
                                        <p:tgtEl>
                                          <p:spTgt spid="3">
                                            <p:txEl>
                                              <p:pRg st="4" end="4"/>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20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030"/>
                                        </p:tgtEl>
                                        <p:attrNameLst>
                                          <p:attrName>style.visibility</p:attrName>
                                        </p:attrNameLst>
                                      </p:cBhvr>
                                      <p:to>
                                        <p:strVal val="visible"/>
                                      </p:to>
                                    </p:set>
                                    <p:animEffect transition="in" filter="wipe(down)">
                                      <p:cBhvr>
                                        <p:cTn id="50"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381000"/>
            <a:ext cx="8229600" cy="609600"/>
          </a:xfrm>
        </p:spPr>
        <p:txBody>
          <a:bodyPr>
            <a:normAutofit fontScale="90000"/>
          </a:bodyPr>
          <a:lstStyle/>
          <a:p>
            <a:pPr algn="ctr"/>
            <a:r>
              <a:rPr lang="en-US" dirty="0" smtClean="0">
                <a:solidFill>
                  <a:srgbClr val="FF0000"/>
                </a:solidFill>
              </a:rPr>
              <a:t>Individual Vs. Society</a:t>
            </a:r>
            <a:endParaRPr lang="ar-SA" dirty="0"/>
          </a:p>
        </p:txBody>
      </p:sp>
      <p:sp>
        <p:nvSpPr>
          <p:cNvPr id="3" name="عنصر نائب للمحتوى 2"/>
          <p:cNvSpPr>
            <a:spLocks noGrp="1"/>
          </p:cNvSpPr>
          <p:nvPr>
            <p:ph idx="1"/>
          </p:nvPr>
        </p:nvSpPr>
        <p:spPr>
          <a:xfrm>
            <a:off x="304800" y="1219200"/>
            <a:ext cx="8534400" cy="5486400"/>
          </a:xfrm>
          <a:ln w="28575">
            <a:solidFill>
              <a:srgbClr val="FF0000"/>
            </a:solidFill>
          </a:ln>
        </p:spPr>
        <p:txBody>
          <a:bodyPr>
            <a:normAutofit fontScale="92500" lnSpcReduction="20000"/>
          </a:bodyPr>
          <a:lstStyle/>
          <a:p>
            <a:pPr marL="55563" indent="284163" algn="just">
              <a:buNone/>
            </a:pPr>
            <a:r>
              <a:rPr lang="en-US" dirty="0" smtClean="0">
                <a:latin typeface="Trebuchet MS" pitchFamily="34" charset="0"/>
              </a:rPr>
              <a:t>Willy is constantly striving to find the key to attractive over customers and becoming a true success.</a:t>
            </a:r>
          </a:p>
          <a:p>
            <a:pPr marL="55563" indent="284163" algn="just">
              <a:buNone/>
            </a:pPr>
            <a:r>
              <a:rPr lang="en-US" dirty="0" smtClean="0">
                <a:latin typeface="Trebuchet MS" pitchFamily="34" charset="0"/>
              </a:rPr>
              <a:t> He worries incessantly about how he is </a:t>
            </a:r>
            <a:r>
              <a:rPr lang="en-US" u="sng" dirty="0" smtClean="0">
                <a:solidFill>
                  <a:srgbClr val="FF0000"/>
                </a:solidFill>
                <a:latin typeface="Trebuchet MS" pitchFamily="34" charset="0"/>
              </a:rPr>
              <a:t>perceived by others</a:t>
            </a:r>
            <a:r>
              <a:rPr lang="en-US" dirty="0" smtClean="0">
                <a:latin typeface="Trebuchet MS" pitchFamily="34" charset="0"/>
              </a:rPr>
              <a:t>.</a:t>
            </a:r>
          </a:p>
          <a:p>
            <a:pPr marL="55563" indent="284163" algn="just">
              <a:buNone/>
            </a:pPr>
            <a:endParaRPr lang="en-US" sz="2100" dirty="0" smtClean="0">
              <a:latin typeface="Trebuchet MS" pitchFamily="34" charset="0"/>
            </a:endParaRPr>
          </a:p>
          <a:p>
            <a:pPr marL="55563" indent="284163" algn="just">
              <a:buNone/>
            </a:pPr>
            <a:r>
              <a:rPr lang="en-US" dirty="0" smtClean="0">
                <a:latin typeface="Trebuchet MS" pitchFamily="34" charset="0"/>
              </a:rPr>
              <a:t>He </a:t>
            </a:r>
            <a:r>
              <a:rPr lang="en-US" u="sng" dirty="0" smtClean="0">
                <a:solidFill>
                  <a:srgbClr val="FF0000"/>
                </a:solidFill>
                <a:latin typeface="Trebuchet MS" pitchFamily="34" charset="0"/>
              </a:rPr>
              <a:t>blames</a:t>
            </a:r>
            <a:r>
              <a:rPr lang="en-US" dirty="0" smtClean="0">
                <a:latin typeface="Trebuchet MS" pitchFamily="34" charset="0"/>
              </a:rPr>
              <a:t> his lack of success on a variety of superficial personal personality: </a:t>
            </a:r>
          </a:p>
          <a:p>
            <a:pPr marL="55563" indent="284163" algn="just"/>
            <a:r>
              <a:rPr lang="en-US" dirty="0" smtClean="0">
                <a:latin typeface="Trebuchet MS" pitchFamily="34" charset="0"/>
              </a:rPr>
              <a:t>His weight.</a:t>
            </a:r>
          </a:p>
          <a:p>
            <a:pPr marL="55563" indent="284163" algn="just"/>
            <a:r>
              <a:rPr lang="en-US" dirty="0" smtClean="0">
                <a:latin typeface="Trebuchet MS" pitchFamily="34" charset="0"/>
              </a:rPr>
              <a:t>The fact that people “don’t take him seriously”</a:t>
            </a:r>
          </a:p>
          <a:p>
            <a:pPr marL="55563" indent="284163" algn="just"/>
            <a:r>
              <a:rPr lang="en-US" dirty="0" smtClean="0">
                <a:latin typeface="Trebuchet MS" pitchFamily="34" charset="0"/>
              </a:rPr>
              <a:t>His clothing.</a:t>
            </a:r>
          </a:p>
          <a:p>
            <a:pPr marL="55563" indent="284163" algn="just"/>
            <a:r>
              <a:rPr lang="en-US" dirty="0" smtClean="0">
                <a:latin typeface="Trebuchet MS" pitchFamily="34" charset="0"/>
              </a:rPr>
              <a:t>The fact that he tends to talk too much. </a:t>
            </a: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381000"/>
            <a:ext cx="8229600" cy="762000"/>
          </a:xfrm>
        </p:spPr>
        <p:txBody>
          <a:bodyPr>
            <a:normAutofit/>
          </a:bodyPr>
          <a:lstStyle/>
          <a:p>
            <a:pPr algn="ctr"/>
            <a:r>
              <a:rPr lang="en-US" dirty="0" smtClean="0">
                <a:solidFill>
                  <a:srgbClr val="7030A0"/>
                </a:solidFill>
              </a:rPr>
              <a:t>Individual Vs. Self</a:t>
            </a:r>
            <a:endParaRPr lang="ar-SA" dirty="0">
              <a:solidFill>
                <a:srgbClr val="7030A0"/>
              </a:solidFill>
            </a:endParaRPr>
          </a:p>
        </p:txBody>
      </p:sp>
      <p:sp>
        <p:nvSpPr>
          <p:cNvPr id="3" name="عنصر نائب للمحتوى 2"/>
          <p:cNvSpPr>
            <a:spLocks noGrp="1"/>
          </p:cNvSpPr>
          <p:nvPr>
            <p:ph idx="1"/>
          </p:nvPr>
        </p:nvSpPr>
        <p:spPr>
          <a:xfrm>
            <a:off x="228600" y="1295400"/>
            <a:ext cx="8686800" cy="5334000"/>
          </a:xfrm>
          <a:ln w="28575">
            <a:solidFill>
              <a:srgbClr val="7030A0"/>
            </a:solidFill>
          </a:ln>
        </p:spPr>
        <p:txBody>
          <a:bodyPr>
            <a:normAutofit fontScale="92500" lnSpcReduction="20000"/>
          </a:bodyPr>
          <a:lstStyle/>
          <a:p>
            <a:pPr marL="55563" indent="284163" algn="l">
              <a:buNone/>
            </a:pPr>
            <a:endParaRPr lang="en-US" sz="1300" dirty="0" smtClean="0">
              <a:latin typeface="Trebuchet MS" pitchFamily="34" charset="0"/>
            </a:endParaRPr>
          </a:p>
          <a:p>
            <a:pPr marL="55563" indent="284163" algn="just">
              <a:buNone/>
            </a:pPr>
            <a:r>
              <a:rPr lang="en-US" dirty="0" smtClean="0">
                <a:latin typeface="Trebuchet MS" pitchFamily="34" charset="0"/>
              </a:rPr>
              <a:t>Willy’s perception of what he should be is continually at odds with what he is:</a:t>
            </a:r>
          </a:p>
          <a:p>
            <a:pPr marL="55563" indent="284163" algn="just">
              <a:buNone/>
            </a:pPr>
            <a:endParaRPr lang="en-US" sz="1500" dirty="0" smtClean="0">
              <a:latin typeface="Trebuchet MS" pitchFamily="34" charset="0"/>
            </a:endParaRPr>
          </a:p>
          <a:p>
            <a:pPr marL="55563" indent="284163" algn="just"/>
            <a:r>
              <a:rPr lang="en-US" dirty="0" smtClean="0">
                <a:latin typeface="Trebuchet MS" pitchFamily="34" charset="0"/>
              </a:rPr>
              <a:t> An average salesman with delusions of magnificence and an out-of-date perception of the world around him.</a:t>
            </a:r>
          </a:p>
          <a:p>
            <a:pPr marL="55563" indent="284163" algn="just">
              <a:buNone/>
            </a:pPr>
            <a:endParaRPr lang="en-US" sz="1300" dirty="0" smtClean="0">
              <a:latin typeface="Trebuchet MS" pitchFamily="34" charset="0"/>
            </a:endParaRPr>
          </a:p>
          <a:p>
            <a:pPr marL="55563" indent="284163" algn="just"/>
            <a:r>
              <a:rPr lang="en-US" dirty="0" smtClean="0">
                <a:latin typeface="Trebuchet MS" pitchFamily="34" charset="0"/>
              </a:rPr>
              <a:t> He truly believes that he can achieve greatness, and cannot understand why he has not realized what he feels is his true destiny. </a:t>
            </a:r>
          </a:p>
          <a:p>
            <a:pPr marL="55563" indent="284163" algn="just">
              <a:buNone/>
            </a:pPr>
            <a:endParaRPr lang="en-US" sz="1300" dirty="0" smtClean="0">
              <a:latin typeface="Trebuchet MS" pitchFamily="34" charset="0"/>
            </a:endParaRPr>
          </a:p>
          <a:p>
            <a:pPr marL="55563" indent="284163" algn="just"/>
            <a:r>
              <a:rPr lang="en-US" dirty="0" smtClean="0">
                <a:latin typeface="Trebuchet MS" pitchFamily="34" charset="0"/>
              </a:rPr>
              <a:t>He completely denies his actual talent for woodwork, believing that pursuing such a career would be beneath him somehow. </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68362"/>
          </a:xfrm>
        </p:spPr>
        <p:txBody>
          <a:bodyPr/>
          <a:lstStyle/>
          <a:p>
            <a:pPr algn="ctr"/>
            <a:r>
              <a:rPr lang="en-US" dirty="0" smtClean="0">
                <a:solidFill>
                  <a:srgbClr val="7030A0"/>
                </a:solidFill>
              </a:rPr>
              <a:t>Abandonment</a:t>
            </a:r>
            <a:endParaRPr lang="ar-SA" dirty="0">
              <a:solidFill>
                <a:srgbClr val="7030A0"/>
              </a:solidFill>
            </a:endParaRPr>
          </a:p>
        </p:txBody>
      </p:sp>
      <p:sp>
        <p:nvSpPr>
          <p:cNvPr id="3" name="عنصر نائب للمحتوى 2"/>
          <p:cNvSpPr>
            <a:spLocks noGrp="1"/>
          </p:cNvSpPr>
          <p:nvPr>
            <p:ph idx="1"/>
          </p:nvPr>
        </p:nvSpPr>
        <p:spPr>
          <a:xfrm>
            <a:off x="228600" y="1600200"/>
            <a:ext cx="8686800" cy="5029200"/>
          </a:xfrm>
          <a:ln w="28575">
            <a:solidFill>
              <a:srgbClr val="7030A0"/>
            </a:solidFill>
          </a:ln>
        </p:spPr>
        <p:txBody>
          <a:bodyPr>
            <a:normAutofit fontScale="85000" lnSpcReduction="20000"/>
          </a:bodyPr>
          <a:lstStyle/>
          <a:p>
            <a:pPr marL="55563" indent="230188" algn="just" rtl="0">
              <a:buNone/>
            </a:pPr>
            <a:r>
              <a:rPr lang="en-US" dirty="0" smtClean="0">
                <a:latin typeface="Trebuchet MS" pitchFamily="34" charset="0"/>
              </a:rPr>
              <a:t>Willy’s life charts a path from one abandonment to the next, leaving him in greater despair each time.</a:t>
            </a:r>
          </a:p>
          <a:p>
            <a:pPr marL="55563" indent="230188" algn="just" rtl="0">
              <a:buNone/>
            </a:pPr>
            <a:endParaRPr lang="en-US" sz="1900" dirty="0" smtClean="0">
              <a:latin typeface="Trebuchet MS" pitchFamily="34" charset="0"/>
            </a:endParaRPr>
          </a:p>
          <a:p>
            <a:pPr marL="55563" indent="230188" algn="just" rtl="0">
              <a:buNone/>
            </a:pPr>
            <a:r>
              <a:rPr lang="en-US" dirty="0" smtClean="0">
                <a:latin typeface="Trebuchet MS" pitchFamily="34" charset="0"/>
              </a:rPr>
              <a:t> Willy’s father leaves him and Ben when Willy is very young, leaving Willy neither a physical (money) nor an indefinable (history) legacy. </a:t>
            </a:r>
          </a:p>
          <a:p>
            <a:pPr marL="55563" indent="230188" algn="just" rtl="0">
              <a:buNone/>
            </a:pPr>
            <a:endParaRPr lang="en-US" sz="1900" dirty="0" smtClean="0">
              <a:latin typeface="Trebuchet MS" pitchFamily="34" charset="0"/>
            </a:endParaRPr>
          </a:p>
          <a:p>
            <a:pPr marL="55563" indent="230188" algn="just" rtl="0">
              <a:buNone/>
            </a:pPr>
            <a:r>
              <a:rPr lang="en-US" dirty="0" smtClean="0">
                <a:latin typeface="Trebuchet MS" pitchFamily="34" charset="0"/>
              </a:rPr>
              <a:t>Ben eventually departs for Alaska, leaving Willy to lose himself in a warped vision of the American Dream. Likely a result of these early experiences, Willy develops a fear of abandonment, which makes him want his family to conform to the American Dream. His efforts to raise perfect sons, however, reflect his inability to understand </a:t>
            </a:r>
            <a:r>
              <a:rPr lang="en-US" dirty="0" smtClean="0"/>
              <a:t>reality. </a:t>
            </a:r>
            <a:endParaRPr lang="ar-SA" dirty="0"/>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381000"/>
            <a:ext cx="8229600" cy="609600"/>
          </a:xfrm>
        </p:spPr>
        <p:txBody>
          <a:bodyPr>
            <a:normAutofit fontScale="90000"/>
          </a:bodyPr>
          <a:lstStyle/>
          <a:p>
            <a:pPr algn="ctr"/>
            <a:r>
              <a:rPr lang="en-US" dirty="0" smtClean="0">
                <a:solidFill>
                  <a:srgbClr val="7030A0"/>
                </a:solidFill>
              </a:rPr>
              <a:t>Betrayal</a:t>
            </a:r>
            <a:endParaRPr lang="ar-SA" dirty="0">
              <a:solidFill>
                <a:srgbClr val="7030A0"/>
              </a:solidFill>
            </a:endParaRPr>
          </a:p>
        </p:txBody>
      </p:sp>
      <p:sp>
        <p:nvSpPr>
          <p:cNvPr id="3" name="عنصر نائب للمحتوى 2"/>
          <p:cNvSpPr>
            <a:spLocks noGrp="1"/>
          </p:cNvSpPr>
          <p:nvPr>
            <p:ph idx="1"/>
          </p:nvPr>
        </p:nvSpPr>
        <p:spPr>
          <a:xfrm>
            <a:off x="228600" y="1285860"/>
            <a:ext cx="8686800" cy="5343540"/>
          </a:xfrm>
          <a:ln w="28575">
            <a:solidFill>
              <a:srgbClr val="7030A0"/>
            </a:solidFill>
          </a:ln>
        </p:spPr>
        <p:txBody>
          <a:bodyPr>
            <a:noAutofit/>
          </a:bodyPr>
          <a:lstStyle/>
          <a:p>
            <a:pPr marL="55563" indent="176213" algn="ctr">
              <a:buNone/>
            </a:pPr>
            <a:endParaRPr lang="en-US" sz="1100" dirty="0" smtClean="0"/>
          </a:p>
          <a:p>
            <a:pPr marL="55563" indent="176213" algn="just">
              <a:buNone/>
            </a:pPr>
            <a:r>
              <a:rPr lang="en-US" dirty="0" smtClean="0"/>
              <a:t>Willy’s primary obsession throughout the play is what he considers to be </a:t>
            </a:r>
            <a:r>
              <a:rPr lang="en-US" dirty="0" err="1" smtClean="0"/>
              <a:t>Biff’s</a:t>
            </a:r>
            <a:r>
              <a:rPr lang="en-US" dirty="0" smtClean="0"/>
              <a:t> betrayal of his ambitions for him.</a:t>
            </a:r>
          </a:p>
          <a:p>
            <a:pPr marL="55563" indent="176213" algn="just">
              <a:buNone/>
            </a:pPr>
            <a:endParaRPr lang="en-US" sz="1400" dirty="0" smtClean="0"/>
          </a:p>
          <a:p>
            <a:pPr marL="55563" indent="176213" algn="just">
              <a:buNone/>
            </a:pPr>
            <a:r>
              <a:rPr lang="en-US" dirty="0" smtClean="0"/>
              <a:t> Willy believes that he has every right to expect Biff to fulfill the promise inherent in him. When Biff walks out on Willy’s ambitions for him, Willy takes this rejection as a personal insult (he associates it with “insult” and “spite”)</a:t>
            </a:r>
            <a:r>
              <a:rPr lang="en-US" sz="2400" dirty="0" smtClean="0"/>
              <a:t>. </a:t>
            </a:r>
            <a:endParaRPr lang="ar-SA" sz="2400" dirty="0"/>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981200" y="2133600"/>
            <a:ext cx="5181600" cy="1774825"/>
          </a:xfrm>
          <a:prstGeom prst="ellipse">
            <a:avLst/>
          </a:prstGeom>
          <a:ln w="28575">
            <a:solidFill>
              <a:schemeClr val="accent2">
                <a:lumMod val="60000"/>
                <a:lumOff val="40000"/>
              </a:schemeClr>
            </a:solidFill>
          </a:ln>
        </p:spPr>
        <p:txBody>
          <a:bodyPr>
            <a:noAutofit/>
          </a:bodyPr>
          <a:lstStyle/>
          <a:p>
            <a:r>
              <a:rPr lang="en-US" sz="5400" dirty="0" smtClean="0">
                <a:solidFill>
                  <a:schemeClr val="tx2">
                    <a:lumMod val="50000"/>
                  </a:schemeClr>
                </a:solidFill>
                <a:effectLst>
                  <a:outerShdw blurRad="38100" dist="38100" dir="2700000" algn="tl">
                    <a:srgbClr val="000000">
                      <a:alpha val="43137"/>
                    </a:srgbClr>
                  </a:outerShdw>
                </a:effectLst>
              </a:rPr>
              <a:t>Symbolism</a:t>
            </a:r>
            <a:endParaRPr lang="en-US" sz="5400" dirty="0">
              <a:solidFill>
                <a:schemeClr val="tx2">
                  <a:lumMod val="50000"/>
                </a:schemeClr>
              </a:solidFill>
              <a:effectLst>
                <a:outerShdw blurRad="38100" dist="38100" dir="2700000" algn="tl">
                  <a:srgbClr val="000000">
                    <a:alpha val="43137"/>
                  </a:srgbClr>
                </a:outerShdw>
              </a:effectLst>
            </a:endParaRPr>
          </a:p>
        </p:txBody>
      </p:sp>
      <p:pic>
        <p:nvPicPr>
          <p:cNvPr id="13" name="صورة 12" descr="Diamond.jpg"/>
          <p:cNvPicPr>
            <a:picLocks noChangeAspect="1"/>
          </p:cNvPicPr>
          <p:nvPr/>
        </p:nvPicPr>
        <p:blipFill>
          <a:blip r:embed="rId2" cstate="print"/>
          <a:stretch>
            <a:fillRect/>
          </a:stretch>
        </p:blipFill>
        <p:spPr>
          <a:xfrm>
            <a:off x="7162800" y="152400"/>
            <a:ext cx="1828800" cy="2286000"/>
          </a:xfrm>
          <a:prstGeom prst="rect">
            <a:avLst/>
          </a:prstGeom>
          <a:ln>
            <a:noFill/>
          </a:ln>
          <a:effectLst>
            <a:softEdge rad="112500"/>
          </a:effectLst>
        </p:spPr>
      </p:pic>
      <p:pic>
        <p:nvPicPr>
          <p:cNvPr id="14" name="صورة 13" descr="Diamond 2.jpg"/>
          <p:cNvPicPr>
            <a:picLocks noChangeAspect="1"/>
          </p:cNvPicPr>
          <p:nvPr/>
        </p:nvPicPr>
        <p:blipFill>
          <a:blip r:embed="rId3" cstate="print"/>
          <a:stretch>
            <a:fillRect/>
          </a:stretch>
        </p:blipFill>
        <p:spPr>
          <a:xfrm>
            <a:off x="7086600" y="4419600"/>
            <a:ext cx="1905000" cy="2209800"/>
          </a:xfrm>
          <a:prstGeom prst="rect">
            <a:avLst/>
          </a:prstGeom>
          <a:ln>
            <a:noFill/>
          </a:ln>
          <a:effectLst>
            <a:softEdge rad="112500"/>
          </a:effectLst>
        </p:spPr>
      </p:pic>
      <p:pic>
        <p:nvPicPr>
          <p:cNvPr id="15" name="صورة 14" descr="Dimond 3.jpg"/>
          <p:cNvPicPr>
            <a:picLocks noChangeAspect="1"/>
          </p:cNvPicPr>
          <p:nvPr/>
        </p:nvPicPr>
        <p:blipFill>
          <a:blip r:embed="rId4" cstate="print"/>
          <a:stretch>
            <a:fillRect/>
          </a:stretch>
        </p:blipFill>
        <p:spPr>
          <a:xfrm>
            <a:off x="7162800" y="2514600"/>
            <a:ext cx="1790700" cy="1905000"/>
          </a:xfrm>
          <a:prstGeom prst="rect">
            <a:avLst/>
          </a:prstGeom>
          <a:ln>
            <a:noFill/>
          </a:ln>
          <a:effectLst>
            <a:softEdge rad="112500"/>
          </a:effectLst>
        </p:spPr>
      </p:pic>
      <p:pic>
        <p:nvPicPr>
          <p:cNvPr id="16" name="صورة 15" descr="Lumber.jpg"/>
          <p:cNvPicPr>
            <a:picLocks noChangeAspect="1"/>
          </p:cNvPicPr>
          <p:nvPr/>
        </p:nvPicPr>
        <p:blipFill>
          <a:blip r:embed="rId5" cstate="print"/>
          <a:stretch>
            <a:fillRect/>
          </a:stretch>
        </p:blipFill>
        <p:spPr>
          <a:xfrm>
            <a:off x="152400" y="2438400"/>
            <a:ext cx="1828800" cy="1828800"/>
          </a:xfrm>
          <a:prstGeom prst="rect">
            <a:avLst/>
          </a:prstGeom>
          <a:ln>
            <a:noFill/>
          </a:ln>
          <a:effectLst>
            <a:softEdge rad="112500"/>
          </a:effectLst>
        </p:spPr>
      </p:pic>
      <p:pic>
        <p:nvPicPr>
          <p:cNvPr id="17" name="صورة 16" descr="Moon.jpg"/>
          <p:cNvPicPr>
            <a:picLocks noChangeAspect="1"/>
          </p:cNvPicPr>
          <p:nvPr/>
        </p:nvPicPr>
        <p:blipFill>
          <a:blip r:embed="rId6" cstate="print"/>
          <a:stretch>
            <a:fillRect/>
          </a:stretch>
        </p:blipFill>
        <p:spPr>
          <a:xfrm>
            <a:off x="152400" y="4343400"/>
            <a:ext cx="2209800" cy="2286000"/>
          </a:xfrm>
          <a:prstGeom prst="rect">
            <a:avLst/>
          </a:prstGeom>
          <a:ln>
            <a:noFill/>
          </a:ln>
          <a:effectLst>
            <a:softEdge rad="112500"/>
          </a:effectLst>
        </p:spPr>
      </p:pic>
      <p:pic>
        <p:nvPicPr>
          <p:cNvPr id="18" name="صورة 17" descr="Rackets.jpg"/>
          <p:cNvPicPr>
            <a:picLocks noChangeAspect="1"/>
          </p:cNvPicPr>
          <p:nvPr/>
        </p:nvPicPr>
        <p:blipFill>
          <a:blip r:embed="rId7" cstate="print"/>
          <a:stretch>
            <a:fillRect/>
          </a:stretch>
        </p:blipFill>
        <p:spPr>
          <a:xfrm>
            <a:off x="5029200" y="4648200"/>
            <a:ext cx="1847850" cy="1981200"/>
          </a:xfrm>
          <a:prstGeom prst="rect">
            <a:avLst/>
          </a:prstGeom>
          <a:ln>
            <a:noFill/>
          </a:ln>
          <a:effectLst>
            <a:softEdge rad="112500"/>
          </a:effectLst>
        </p:spPr>
      </p:pic>
      <p:pic>
        <p:nvPicPr>
          <p:cNvPr id="19" name="صورة 18" descr="Record.jpg"/>
          <p:cNvPicPr>
            <a:picLocks noChangeAspect="1"/>
          </p:cNvPicPr>
          <p:nvPr/>
        </p:nvPicPr>
        <p:blipFill>
          <a:blip r:embed="rId8" cstate="print"/>
          <a:stretch>
            <a:fillRect/>
          </a:stretch>
        </p:blipFill>
        <p:spPr>
          <a:xfrm>
            <a:off x="4724400" y="228600"/>
            <a:ext cx="1905000" cy="1428750"/>
          </a:xfrm>
          <a:prstGeom prst="rect">
            <a:avLst/>
          </a:prstGeom>
          <a:ln>
            <a:noFill/>
          </a:ln>
          <a:effectLst>
            <a:softEdge rad="112500"/>
          </a:effectLst>
        </p:spPr>
      </p:pic>
      <p:pic>
        <p:nvPicPr>
          <p:cNvPr id="20" name="صورة 19" descr="Seed.jpg"/>
          <p:cNvPicPr>
            <a:picLocks noChangeAspect="1"/>
          </p:cNvPicPr>
          <p:nvPr/>
        </p:nvPicPr>
        <p:blipFill>
          <a:blip r:embed="rId9" cstate="print"/>
          <a:stretch>
            <a:fillRect/>
          </a:stretch>
        </p:blipFill>
        <p:spPr>
          <a:xfrm>
            <a:off x="152400" y="152400"/>
            <a:ext cx="2057400" cy="2209800"/>
          </a:xfrm>
          <a:prstGeom prst="rect">
            <a:avLst/>
          </a:prstGeom>
          <a:ln>
            <a:noFill/>
          </a:ln>
          <a:effectLst>
            <a:softEdge rad="112500"/>
          </a:effectLst>
        </p:spPr>
      </p:pic>
      <p:pic>
        <p:nvPicPr>
          <p:cNvPr id="21" name="صورة 20" descr="Stars.jpg"/>
          <p:cNvPicPr>
            <a:picLocks noChangeAspect="1"/>
          </p:cNvPicPr>
          <p:nvPr/>
        </p:nvPicPr>
        <p:blipFill>
          <a:blip r:embed="rId10" cstate="print"/>
          <a:stretch>
            <a:fillRect/>
          </a:stretch>
        </p:blipFill>
        <p:spPr>
          <a:xfrm>
            <a:off x="2438400" y="228600"/>
            <a:ext cx="1905000" cy="1447800"/>
          </a:xfrm>
          <a:prstGeom prst="rect">
            <a:avLst/>
          </a:prstGeom>
          <a:ln>
            <a:noFill/>
          </a:ln>
          <a:effectLst>
            <a:softEdge rad="112500"/>
          </a:effectLst>
        </p:spPr>
      </p:pic>
      <p:pic>
        <p:nvPicPr>
          <p:cNvPr id="3074" name="Picture 2" descr="C:\Users\USER\Pictures\msn\Egx45348.jpg"/>
          <p:cNvPicPr>
            <a:picLocks noChangeAspect="1" noChangeArrowheads="1"/>
          </p:cNvPicPr>
          <p:nvPr/>
        </p:nvPicPr>
        <p:blipFill>
          <a:blip r:embed="rId11" cstate="print"/>
          <a:srcRect/>
          <a:stretch>
            <a:fillRect/>
          </a:stretch>
        </p:blipFill>
        <p:spPr bwMode="auto">
          <a:xfrm>
            <a:off x="2819400" y="4800600"/>
            <a:ext cx="1828800" cy="1752600"/>
          </a:xfrm>
          <a:prstGeom prst="rect">
            <a:avLst/>
          </a:prstGeom>
          <a:noFill/>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381000"/>
            <a:ext cx="8686800" cy="6324600"/>
          </a:xfrm>
          <a:ln w="28575">
            <a:solidFill>
              <a:srgbClr val="FF0000"/>
            </a:solidFill>
          </a:ln>
        </p:spPr>
        <p:txBody>
          <a:bodyPr>
            <a:normAutofit lnSpcReduction="10000"/>
          </a:bodyPr>
          <a:lstStyle/>
          <a:p>
            <a:pPr algn="just">
              <a:buClr>
                <a:srgbClr val="FF0000"/>
              </a:buClr>
            </a:pPr>
            <a:r>
              <a:rPr lang="en-US" b="1" dirty="0" smtClean="0"/>
              <a:t>Symbols</a:t>
            </a:r>
          </a:p>
          <a:p>
            <a:pPr algn="just">
              <a:buNone/>
            </a:pPr>
            <a:endParaRPr lang="en-US" dirty="0" smtClean="0"/>
          </a:p>
          <a:p>
            <a:pPr algn="just">
              <a:buNone/>
            </a:pPr>
            <a:r>
              <a:rPr lang="en-US" dirty="0" smtClean="0"/>
              <a:t>Symbols are </a:t>
            </a:r>
            <a:r>
              <a:rPr lang="en-US" u="sng" dirty="0" smtClean="0"/>
              <a:t>objects</a:t>
            </a:r>
            <a:r>
              <a:rPr lang="en-US" dirty="0" smtClean="0"/>
              <a:t>, </a:t>
            </a:r>
            <a:r>
              <a:rPr lang="en-US" u="sng" dirty="0" smtClean="0"/>
              <a:t>characters</a:t>
            </a:r>
            <a:r>
              <a:rPr lang="en-US" dirty="0" smtClean="0"/>
              <a:t>, </a:t>
            </a:r>
            <a:r>
              <a:rPr lang="en-US" u="sng" dirty="0" smtClean="0"/>
              <a:t>figures</a:t>
            </a:r>
            <a:r>
              <a:rPr lang="en-US" dirty="0" smtClean="0"/>
              <a:t>, or </a:t>
            </a:r>
            <a:r>
              <a:rPr lang="en-US" u="sng" dirty="0" smtClean="0"/>
              <a:t>colors</a:t>
            </a:r>
            <a:r>
              <a:rPr lang="en-US" dirty="0" smtClean="0"/>
              <a:t> used to represent </a:t>
            </a:r>
            <a:r>
              <a:rPr lang="en-US" b="1" dirty="0" smtClean="0"/>
              <a:t>abstract ideas </a:t>
            </a:r>
            <a:r>
              <a:rPr lang="en-US" dirty="0" smtClean="0"/>
              <a:t>or </a:t>
            </a:r>
            <a:r>
              <a:rPr lang="en-US" b="1" dirty="0" smtClean="0"/>
              <a:t>concepts</a:t>
            </a:r>
            <a:r>
              <a:rPr lang="en-US" i="1" dirty="0" smtClean="0"/>
              <a:t>.</a:t>
            </a:r>
          </a:p>
          <a:p>
            <a:pPr algn="just">
              <a:buNone/>
            </a:pPr>
            <a:endParaRPr lang="en-US" sz="1800" i="1" dirty="0" smtClean="0"/>
          </a:p>
          <a:p>
            <a:pPr algn="just">
              <a:buNone/>
            </a:pPr>
            <a:r>
              <a:rPr lang="en-US" dirty="0" smtClean="0"/>
              <a:t>  </a:t>
            </a:r>
            <a:r>
              <a:rPr lang="en-US" u="sng" dirty="0" smtClean="0"/>
              <a:t>Arthur Miller</a:t>
            </a:r>
            <a:r>
              <a:rPr lang="en-US" dirty="0" smtClean="0"/>
              <a:t> has subtly used enormous symbols in "Death of a Salesman". The American connotation of being </a:t>
            </a:r>
            <a:r>
              <a:rPr lang="en-US" b="1" dirty="0" smtClean="0"/>
              <a:t>"Well Liked" </a:t>
            </a:r>
            <a:r>
              <a:rPr lang="en-US" dirty="0" smtClean="0"/>
              <a:t>is governing the unsuccessful life of Willy Lowman and his family. In Willy's opinion "Charley is not liked. He's liked, but he is not well-liked". </a:t>
            </a:r>
          </a:p>
          <a:p>
            <a:pPr algn="ctr">
              <a:buNone/>
            </a:pPr>
            <a:endParaRPr lang="en-US" i="1" dirty="0" smtClean="0"/>
          </a:p>
          <a:p>
            <a:pPr algn="ctr">
              <a:buNone/>
            </a:pPr>
            <a:endParaRPr lang="en-US" i="1" dirty="0" smtClean="0"/>
          </a:p>
          <a:p>
            <a:pPr>
              <a:buNone/>
            </a:pPr>
            <a:endParaRPr lang="en-US" dirty="0"/>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81000"/>
            <a:ext cx="8229600" cy="6172200"/>
          </a:xfrm>
          <a:ln w="28575">
            <a:solidFill>
              <a:srgbClr val="FF0000"/>
            </a:solidFill>
          </a:ln>
        </p:spPr>
        <p:txBody>
          <a:bodyPr>
            <a:normAutofit/>
          </a:bodyPr>
          <a:lstStyle/>
          <a:p>
            <a:pPr>
              <a:buNone/>
            </a:pPr>
            <a:endParaRPr lang="en-US" dirty="0" smtClean="0"/>
          </a:p>
          <a:p>
            <a:pPr>
              <a:buNone/>
            </a:pPr>
            <a:endParaRPr lang="en-US" dirty="0" smtClean="0"/>
          </a:p>
          <a:p>
            <a:pPr algn="just">
              <a:buNone/>
            </a:pPr>
            <a:r>
              <a:rPr lang="en-US" dirty="0" smtClean="0"/>
              <a:t>Willy </a:t>
            </a:r>
            <a:r>
              <a:rPr lang="en-US" dirty="0" err="1" smtClean="0"/>
              <a:t>Loman</a:t>
            </a:r>
            <a:r>
              <a:rPr lang="en-US" dirty="0" smtClean="0"/>
              <a:t> had indulged himself in American Myth of being </a:t>
            </a:r>
            <a:r>
              <a:rPr lang="en-US" u="sng" dirty="0" smtClean="0">
                <a:solidFill>
                  <a:srgbClr val="FF0000"/>
                </a:solidFill>
              </a:rPr>
              <a:t>well liked</a:t>
            </a:r>
            <a:r>
              <a:rPr lang="en-US" dirty="0" smtClean="0">
                <a:solidFill>
                  <a:srgbClr val="FF0000"/>
                </a:solidFill>
              </a:rPr>
              <a:t> </a:t>
            </a:r>
            <a:r>
              <a:rPr lang="en-US" dirty="0" smtClean="0"/>
              <a:t>and </a:t>
            </a:r>
            <a:r>
              <a:rPr lang="en-US" u="sng" dirty="0" smtClean="0">
                <a:solidFill>
                  <a:srgbClr val="FF0000"/>
                </a:solidFill>
              </a:rPr>
              <a:t>personal attractiveness</a:t>
            </a:r>
            <a:r>
              <a:rPr lang="en-US" dirty="0" smtClean="0">
                <a:solidFill>
                  <a:srgbClr val="FF0000"/>
                </a:solidFill>
              </a:rPr>
              <a:t> </a:t>
            </a:r>
            <a:r>
              <a:rPr lang="en-US" dirty="0" smtClean="0"/>
              <a:t>was of much importance to </a:t>
            </a:r>
            <a:r>
              <a:rPr lang="en-US" dirty="0" err="1" smtClean="0"/>
              <a:t>Loman's</a:t>
            </a:r>
            <a:r>
              <a:rPr lang="en-US" dirty="0" smtClean="0"/>
              <a:t> family rather than </a:t>
            </a:r>
            <a:r>
              <a:rPr lang="en-US" u="sng" dirty="0" smtClean="0">
                <a:solidFill>
                  <a:srgbClr val="FF0000"/>
                </a:solidFill>
              </a:rPr>
              <a:t>personal talent</a:t>
            </a:r>
            <a:r>
              <a:rPr lang="en-US" dirty="0" smtClean="0">
                <a:solidFill>
                  <a:srgbClr val="FF0000"/>
                </a:solidFill>
              </a:rPr>
              <a:t> </a:t>
            </a:r>
            <a:r>
              <a:rPr lang="en-US" dirty="0" smtClean="0"/>
              <a:t>and due to this reason Willy was leading an unpleasant life full of debts.</a:t>
            </a:r>
          </a:p>
          <a:p>
            <a:endParaRPr lang="en-US" dirty="0"/>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381000"/>
            <a:ext cx="8610600" cy="6172200"/>
          </a:xfrm>
          <a:ln w="28575">
            <a:solidFill>
              <a:srgbClr val="FF0000"/>
            </a:solidFill>
          </a:ln>
        </p:spPr>
        <p:txBody>
          <a:bodyPr>
            <a:normAutofit/>
          </a:bodyPr>
          <a:lstStyle/>
          <a:p>
            <a:pPr algn="just">
              <a:buClr>
                <a:srgbClr val="FF0000"/>
              </a:buClr>
            </a:pPr>
            <a:r>
              <a:rPr lang="en-US" b="1" dirty="0" smtClean="0"/>
              <a:t>Seeds</a:t>
            </a:r>
            <a:endParaRPr lang="en-US" dirty="0" smtClean="0"/>
          </a:p>
          <a:p>
            <a:pPr marL="55563" indent="339725" algn="just">
              <a:buNone/>
            </a:pPr>
            <a:r>
              <a:rPr lang="en-US" dirty="0" smtClean="0"/>
              <a:t>Seeds represent for Willy the opportunity to prove the </a:t>
            </a:r>
            <a:r>
              <a:rPr lang="en-US" u="sng" dirty="0" smtClean="0">
                <a:solidFill>
                  <a:srgbClr val="FF0000"/>
                </a:solidFill>
              </a:rPr>
              <a:t>worth of his labor</a:t>
            </a:r>
            <a:r>
              <a:rPr lang="en-US" dirty="0" smtClean="0"/>
              <a:t>, both as a salesman and a father. </a:t>
            </a:r>
          </a:p>
          <a:p>
            <a:pPr marL="55563" indent="339725" algn="just">
              <a:buNone/>
            </a:pPr>
            <a:endParaRPr lang="en-US" sz="1300" dirty="0" smtClean="0"/>
          </a:p>
          <a:p>
            <a:pPr marL="55563" indent="339725" algn="just">
              <a:buNone/>
            </a:pPr>
            <a:r>
              <a:rPr lang="en-US" dirty="0" smtClean="0"/>
              <a:t>His desperate, night-time attempt to grow vegetables: signifies his </a:t>
            </a:r>
            <a:r>
              <a:rPr lang="en-US" u="sng" dirty="0" smtClean="0">
                <a:solidFill>
                  <a:srgbClr val="FF0000"/>
                </a:solidFill>
              </a:rPr>
              <a:t>shame</a:t>
            </a:r>
            <a:r>
              <a:rPr lang="en-US" dirty="0" smtClean="0"/>
              <a:t> about barely being able to put food on the table and having nothing to leave his children when he passes.</a:t>
            </a:r>
          </a:p>
          <a:p>
            <a:pPr marL="55563" indent="339725" algn="just">
              <a:buNone/>
            </a:pPr>
            <a:endParaRPr lang="en-US" sz="1400" dirty="0" smtClean="0"/>
          </a:p>
          <a:p>
            <a:pPr marL="55563" indent="339725" algn="just">
              <a:buNone/>
            </a:pPr>
            <a:endParaRPr lang="en-US" sz="1400" dirty="0" smtClean="0"/>
          </a:p>
          <a:p>
            <a:pPr marL="55563" indent="339725" algn="just">
              <a:buNone/>
            </a:pPr>
            <a:r>
              <a:rPr lang="en-US" dirty="0" smtClean="0"/>
              <a:t>The seeds also symbolize Willy’s </a:t>
            </a:r>
            <a:r>
              <a:rPr lang="en-US" u="sng" dirty="0" smtClean="0">
                <a:solidFill>
                  <a:srgbClr val="FF0000"/>
                </a:solidFill>
              </a:rPr>
              <a:t>sense of failure</a:t>
            </a:r>
            <a:r>
              <a:rPr lang="en-US" u="sng" dirty="0" smtClean="0"/>
              <a:t> </a:t>
            </a:r>
            <a:r>
              <a:rPr lang="en-US" dirty="0" smtClean="0"/>
              <a:t>with </a:t>
            </a:r>
            <a:r>
              <a:rPr lang="en-US" b="1" dirty="0" smtClean="0"/>
              <a:t>Biff</a:t>
            </a:r>
            <a:r>
              <a:rPr lang="en-US" dirty="0" smtClean="0"/>
              <a:t>.</a:t>
            </a:r>
          </a:p>
          <a:p>
            <a:endParaRPr lang="en-US" dirty="0"/>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228600"/>
            <a:ext cx="8686800" cy="6477000"/>
          </a:xfrm>
          <a:ln w="28575">
            <a:solidFill>
              <a:srgbClr val="FF0000"/>
            </a:solidFill>
          </a:ln>
        </p:spPr>
        <p:txBody>
          <a:bodyPr>
            <a:normAutofit/>
          </a:bodyPr>
          <a:lstStyle/>
          <a:p>
            <a:pPr algn="just">
              <a:buNone/>
            </a:pPr>
            <a:endParaRPr lang="en-US" b="1" dirty="0" smtClean="0"/>
          </a:p>
          <a:p>
            <a:pPr algn="just">
              <a:buClr>
                <a:srgbClr val="FF0000"/>
              </a:buClr>
            </a:pPr>
            <a:r>
              <a:rPr lang="en-US" b="1" dirty="0" smtClean="0"/>
              <a:t>Stolen lumber:</a:t>
            </a:r>
            <a:r>
              <a:rPr lang="en-US" dirty="0" smtClean="0"/>
              <a:t> This symbolizes Willy’s acceptation of stealing and lack of understanding what really goes on. </a:t>
            </a:r>
          </a:p>
          <a:p>
            <a:pPr algn="just">
              <a:buNone/>
            </a:pPr>
            <a:endParaRPr lang="en-US" sz="900" dirty="0" smtClean="0"/>
          </a:p>
          <a:p>
            <a:pPr algn="just">
              <a:buNone/>
            </a:pPr>
            <a:endParaRPr lang="en-US" sz="900" dirty="0" smtClean="0"/>
          </a:p>
          <a:p>
            <a:pPr algn="just">
              <a:buClr>
                <a:srgbClr val="FF0000"/>
              </a:buClr>
            </a:pPr>
            <a:r>
              <a:rPr lang="en-US" b="1" dirty="0" smtClean="0"/>
              <a:t>Tennis rackets: </a:t>
            </a:r>
            <a:r>
              <a:rPr lang="en-US" dirty="0" smtClean="0"/>
              <a:t>Ironic symbol of Bernard’s success since Bernard goes to play tennis with a friend who owns a tennis court.  It is ironic since it was the Lowman brothers who thought sports equipment would be their success. </a:t>
            </a:r>
          </a:p>
          <a:p>
            <a:pPr marL="55563" indent="176213">
              <a:buNone/>
            </a:pPr>
            <a:endParaRPr lang="en-US" dirty="0" smtClean="0"/>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381000"/>
            <a:ext cx="8686800" cy="6172200"/>
          </a:xfrm>
          <a:ln w="28575">
            <a:solidFill>
              <a:srgbClr val="00B050"/>
            </a:solidFill>
          </a:ln>
        </p:spPr>
        <p:txBody>
          <a:bodyPr>
            <a:normAutofit/>
          </a:bodyPr>
          <a:lstStyle/>
          <a:p>
            <a:pPr algn="just">
              <a:buNone/>
            </a:pPr>
            <a:r>
              <a:rPr lang="en-US" dirty="0" smtClean="0"/>
              <a:t> </a:t>
            </a:r>
          </a:p>
          <a:p>
            <a:pPr algn="just">
              <a:buNone/>
            </a:pPr>
            <a:r>
              <a:rPr lang="en-US" dirty="0" smtClean="0"/>
              <a:t>The symbolism that Miller employs in this play are very important in </a:t>
            </a:r>
            <a:r>
              <a:rPr lang="en-US" b="1" dirty="0" smtClean="0"/>
              <a:t>communicating the significance</a:t>
            </a:r>
            <a:r>
              <a:rPr lang="en-US" dirty="0" smtClean="0"/>
              <a:t> of the central theme of </a:t>
            </a:r>
            <a:r>
              <a:rPr lang="en-US" u="sng" dirty="0" smtClean="0"/>
              <a:t>failure within a success oriented society. </a:t>
            </a:r>
          </a:p>
          <a:p>
            <a:pPr algn="just">
              <a:buNone/>
            </a:pPr>
            <a:r>
              <a:rPr lang="en-US" dirty="0" smtClean="0"/>
              <a:t>  </a:t>
            </a:r>
          </a:p>
          <a:p>
            <a:pPr algn="just">
              <a:buNone/>
            </a:pPr>
            <a:r>
              <a:rPr lang="en-US" dirty="0" smtClean="0"/>
              <a:t>Throughout the play, </a:t>
            </a:r>
            <a:r>
              <a:rPr lang="en-US" b="1" u="sng" dirty="0" smtClean="0">
                <a:solidFill>
                  <a:srgbClr val="00B050"/>
                </a:solidFill>
              </a:rPr>
              <a:t>Willy</a:t>
            </a:r>
            <a:r>
              <a:rPr lang="en-US" dirty="0" smtClean="0"/>
              <a:t>, the main character, refers to diamonds many times, which are very </a:t>
            </a:r>
            <a:r>
              <a:rPr lang="en-US" u="sng" dirty="0" smtClean="0"/>
              <a:t>significant symbols</a:t>
            </a:r>
            <a:r>
              <a:rPr lang="en-US" dirty="0" smtClean="0"/>
              <a:t> and </a:t>
            </a:r>
            <a:r>
              <a:rPr lang="en-US" u="sng" dirty="0" smtClean="0"/>
              <a:t>contribute to the story as a whole.</a:t>
            </a:r>
            <a:r>
              <a:rPr lang="en-US" dirty="0" smtClean="0"/>
              <a:t>  </a:t>
            </a:r>
          </a:p>
          <a:p>
            <a:pPr algn="ctr">
              <a:buNone/>
            </a:pPr>
            <a:r>
              <a:rPr lang="en-US" dirty="0" smtClean="0"/>
              <a:t> </a:t>
            </a:r>
            <a:endParaRPr lang="en-US" dirty="0"/>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228600"/>
            <a:ext cx="8229600" cy="1143000"/>
          </a:xfrm>
          <a:ln>
            <a:solidFill>
              <a:schemeClr val="accent2">
                <a:lumMod val="60000"/>
                <a:lumOff val="40000"/>
              </a:schemeClr>
            </a:solidFill>
          </a:ln>
        </p:spPr>
        <p:txBody>
          <a:bodyPr>
            <a:normAutofit fontScale="90000"/>
          </a:bodyPr>
          <a:lstStyle/>
          <a:p>
            <a:r>
              <a:rPr lang="en-US" dirty="0" smtClean="0">
                <a:solidFill>
                  <a:schemeClr val="accent1">
                    <a:lumMod val="50000"/>
                  </a:schemeClr>
                </a:solidFill>
                <a:effectLst>
                  <a:glow rad="101600">
                    <a:schemeClr val="bg1">
                      <a:alpha val="60000"/>
                    </a:schemeClr>
                  </a:glow>
                  <a:outerShdw blurRad="38100" dist="38100" dir="2700000" algn="tl">
                    <a:srgbClr val="000000">
                      <a:alpha val="43137"/>
                    </a:srgbClr>
                  </a:outerShdw>
                </a:effectLst>
              </a:rPr>
              <a:t>Themes and Symbols in Death of a Salesman By Arthur Miller </a:t>
            </a:r>
            <a:endParaRPr lang="en-US" dirty="0">
              <a:solidFill>
                <a:schemeClr val="accent1">
                  <a:lumMod val="50000"/>
                </a:schemeClr>
              </a:solidFill>
              <a:effectLst>
                <a:glow rad="101600">
                  <a:schemeClr val="bg1">
                    <a:alpha val="60000"/>
                  </a:schemeClr>
                </a:glow>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0" y="1676400"/>
            <a:ext cx="5410200" cy="5029200"/>
          </a:xfrm>
        </p:spPr>
        <p:txBody>
          <a:bodyPr>
            <a:normAutofit/>
          </a:bodyPr>
          <a:lstStyle/>
          <a:p>
            <a:pPr lvl="1" algn="just">
              <a:buFont typeface="Wingdings" pitchFamily="2" charset="2"/>
              <a:buChar char=""/>
            </a:pPr>
            <a:r>
              <a:rPr lang="en-US" dirty="0" smtClean="0">
                <a:solidFill>
                  <a:schemeClr val="tx1"/>
                </a:solidFill>
              </a:rPr>
              <a:t>Introduction about the play.</a:t>
            </a:r>
          </a:p>
          <a:p>
            <a:pPr lvl="1" algn="just">
              <a:buFont typeface="Wingdings" pitchFamily="2" charset="2"/>
              <a:buChar char=""/>
            </a:pPr>
            <a:r>
              <a:rPr lang="en-US" dirty="0" smtClean="0">
                <a:solidFill>
                  <a:schemeClr val="tx1"/>
                </a:solidFill>
              </a:rPr>
              <a:t>Themes: </a:t>
            </a:r>
          </a:p>
          <a:p>
            <a:pPr marL="1084263" lvl="1" algn="just">
              <a:lnSpc>
                <a:spcPct val="120000"/>
              </a:lnSpc>
              <a:buFont typeface="Wingdings" pitchFamily="2" charset="2"/>
              <a:buChar char=""/>
            </a:pPr>
            <a:r>
              <a:rPr lang="en-US" dirty="0" smtClean="0">
                <a:solidFill>
                  <a:schemeClr val="tx1"/>
                </a:solidFill>
              </a:rPr>
              <a:t>Reality vs. Illusion.</a:t>
            </a:r>
          </a:p>
          <a:p>
            <a:pPr marL="1084263" lvl="1" algn="just">
              <a:lnSpc>
                <a:spcPct val="120000"/>
              </a:lnSpc>
              <a:buFont typeface="Wingdings" pitchFamily="2" charset="2"/>
              <a:buChar char=""/>
            </a:pPr>
            <a:r>
              <a:rPr lang="en-US" dirty="0" smtClean="0">
                <a:solidFill>
                  <a:schemeClr val="tx1"/>
                </a:solidFill>
              </a:rPr>
              <a:t>Individual vs. Society.</a:t>
            </a:r>
          </a:p>
          <a:p>
            <a:pPr marL="1084263" lvl="1" algn="just">
              <a:lnSpc>
                <a:spcPct val="120000"/>
              </a:lnSpc>
              <a:buFont typeface="Wingdings" pitchFamily="2" charset="2"/>
              <a:buChar char=""/>
            </a:pPr>
            <a:r>
              <a:rPr lang="en-US" dirty="0" smtClean="0">
                <a:solidFill>
                  <a:schemeClr val="tx1"/>
                </a:solidFill>
              </a:rPr>
              <a:t>Individual vs. self.</a:t>
            </a:r>
          </a:p>
          <a:p>
            <a:pPr marL="1084263" lvl="1" algn="just">
              <a:lnSpc>
                <a:spcPct val="120000"/>
              </a:lnSpc>
              <a:buFont typeface="Wingdings" pitchFamily="2" charset="2"/>
              <a:buChar char=""/>
            </a:pPr>
            <a:r>
              <a:rPr lang="en-US" dirty="0" smtClean="0">
                <a:solidFill>
                  <a:schemeClr val="tx1"/>
                </a:solidFill>
              </a:rPr>
              <a:t>Atonement. </a:t>
            </a:r>
          </a:p>
          <a:p>
            <a:pPr marL="1084263" lvl="1" algn="just">
              <a:lnSpc>
                <a:spcPct val="120000"/>
              </a:lnSpc>
              <a:buFont typeface="Wingdings" pitchFamily="2" charset="2"/>
              <a:buChar char=""/>
            </a:pPr>
            <a:r>
              <a:rPr lang="en-US" dirty="0" smtClean="0">
                <a:solidFill>
                  <a:schemeClr val="tx1"/>
                </a:solidFill>
              </a:rPr>
              <a:t>Betrayal.</a:t>
            </a:r>
          </a:p>
          <a:p>
            <a:pPr lvl="1" algn="just">
              <a:lnSpc>
                <a:spcPct val="120000"/>
              </a:lnSpc>
              <a:buFont typeface="Wingdings" pitchFamily="2" charset="2"/>
              <a:buChar char=""/>
              <a:tabLst>
                <a:tab pos="287338" algn="l"/>
              </a:tabLst>
            </a:pPr>
            <a:r>
              <a:rPr lang="en-US" dirty="0" smtClean="0">
                <a:solidFill>
                  <a:schemeClr val="tx1"/>
                </a:solidFill>
              </a:rPr>
              <a:t>Symbols. </a:t>
            </a:r>
          </a:p>
          <a:p>
            <a:pPr marL="684213">
              <a:buNone/>
            </a:pPr>
            <a:endParaRPr lang="en-US" dirty="0" smtClean="0"/>
          </a:p>
          <a:p>
            <a:endParaRPr lang="en-US" dirty="0"/>
          </a:p>
        </p:txBody>
      </p:sp>
      <p:pic>
        <p:nvPicPr>
          <p:cNvPr id="5" name="صورة 4" descr="Death3.jpg"/>
          <p:cNvPicPr>
            <a:picLocks noChangeAspect="1"/>
          </p:cNvPicPr>
          <p:nvPr/>
        </p:nvPicPr>
        <p:blipFill>
          <a:blip r:embed="rId2" cstate="print"/>
          <a:stretch>
            <a:fillRect/>
          </a:stretch>
        </p:blipFill>
        <p:spPr>
          <a:xfrm>
            <a:off x="4419600" y="4419600"/>
            <a:ext cx="2476500" cy="2286000"/>
          </a:xfrm>
          <a:prstGeom prst="rect">
            <a:avLst/>
          </a:prstGeom>
          <a:ln>
            <a:noFill/>
          </a:ln>
          <a:effectLst>
            <a:softEdge rad="112500"/>
          </a:effectLst>
        </p:spPr>
      </p:pic>
      <p:pic>
        <p:nvPicPr>
          <p:cNvPr id="6" name="صورة 5" descr="Death2.jpg"/>
          <p:cNvPicPr>
            <a:picLocks noChangeAspect="1"/>
          </p:cNvPicPr>
          <p:nvPr/>
        </p:nvPicPr>
        <p:blipFill>
          <a:blip r:embed="rId3" cstate="print"/>
          <a:stretch>
            <a:fillRect/>
          </a:stretch>
        </p:blipFill>
        <p:spPr>
          <a:xfrm>
            <a:off x="6858000" y="1447800"/>
            <a:ext cx="2128345" cy="5105400"/>
          </a:xfrm>
          <a:prstGeom prst="rect">
            <a:avLst/>
          </a:prstGeom>
          <a:ln>
            <a:noFill/>
          </a:ln>
          <a:effectLst>
            <a:outerShdw blurRad="190500" algn="tl" rotWithShape="0">
              <a:srgbClr val="000000">
                <a:alpha val="70000"/>
              </a:srgbClr>
            </a:outerShdw>
          </a:effectLst>
        </p:spPr>
      </p:pic>
      <p:pic>
        <p:nvPicPr>
          <p:cNvPr id="8" name="صورة 3" descr="Miller.jpg"/>
          <p:cNvPicPr>
            <a:picLocks noChangeAspect="1"/>
          </p:cNvPicPr>
          <p:nvPr/>
        </p:nvPicPr>
        <p:blipFill>
          <a:blip r:embed="rId4" cstate="print"/>
          <a:stretch>
            <a:fillRect/>
          </a:stretch>
        </p:blipFill>
        <p:spPr>
          <a:xfrm rot="20336766">
            <a:off x="4790627" y="2333877"/>
            <a:ext cx="2161071" cy="203886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down)">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2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304800"/>
            <a:ext cx="8610600" cy="6248400"/>
          </a:xfrm>
          <a:ln w="28575">
            <a:solidFill>
              <a:srgbClr val="00B050"/>
            </a:solidFill>
          </a:ln>
        </p:spPr>
        <p:txBody>
          <a:bodyPr/>
          <a:lstStyle/>
          <a:p>
            <a:pPr algn="ctr">
              <a:buNone/>
            </a:pPr>
            <a:endParaRPr lang="en-US" dirty="0" smtClean="0"/>
          </a:p>
          <a:p>
            <a:pPr algn="ctr">
              <a:buNone/>
            </a:pPr>
            <a:endParaRPr lang="en-US" dirty="0"/>
          </a:p>
          <a:p>
            <a:pPr algn="just">
              <a:buNone/>
            </a:pPr>
            <a:r>
              <a:rPr lang="en-US" dirty="0" smtClean="0"/>
              <a:t>To Willy, these </a:t>
            </a:r>
            <a:r>
              <a:rPr lang="en-US" b="1" dirty="0" smtClean="0">
                <a:solidFill>
                  <a:srgbClr val="00B050"/>
                </a:solidFill>
              </a:rPr>
              <a:t>diamonds</a:t>
            </a:r>
            <a:r>
              <a:rPr lang="en-US" dirty="0" smtClean="0"/>
              <a:t> represent </a:t>
            </a:r>
            <a:r>
              <a:rPr lang="en-US" u="sng" dirty="0" smtClean="0"/>
              <a:t>material wealth</a:t>
            </a:r>
            <a:r>
              <a:rPr lang="en-US" dirty="0" smtClean="0"/>
              <a:t> and </a:t>
            </a:r>
            <a:r>
              <a:rPr lang="en-US" u="sng" dirty="0" smtClean="0"/>
              <a:t>a justification of ones life </a:t>
            </a:r>
            <a:r>
              <a:rPr lang="en-US" dirty="0" smtClean="0"/>
              <a:t>and the </a:t>
            </a:r>
            <a:r>
              <a:rPr lang="en-US" u="sng" dirty="0" smtClean="0"/>
              <a:t>ability to pass material goods onto one's children.</a:t>
            </a:r>
            <a:r>
              <a:rPr lang="en-US" dirty="0" smtClean="0"/>
              <a:t>   </a:t>
            </a:r>
          </a:p>
          <a:p>
            <a:pPr algn="just">
              <a:buNone/>
            </a:pPr>
            <a:endParaRPr lang="en-US" dirty="0" smtClean="0"/>
          </a:p>
          <a:p>
            <a:pPr algn="just">
              <a:buNone/>
            </a:pPr>
            <a:r>
              <a:rPr lang="en-US" dirty="0" smtClean="0"/>
              <a:t>These </a:t>
            </a:r>
            <a:r>
              <a:rPr lang="en-US" b="1" dirty="0" smtClean="0">
                <a:solidFill>
                  <a:srgbClr val="00B050"/>
                </a:solidFill>
              </a:rPr>
              <a:t>diamonds</a:t>
            </a:r>
            <a:r>
              <a:rPr lang="en-US" dirty="0" smtClean="0"/>
              <a:t> also signify Willy's failure as a salesman and as a father.</a:t>
            </a:r>
          </a:p>
          <a:p>
            <a:pPr>
              <a:buNone/>
            </a:pPr>
            <a:endParaRPr lang="en-US" dirty="0"/>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304800"/>
            <a:ext cx="8686800" cy="6324600"/>
          </a:xfrm>
          <a:ln w="28575">
            <a:solidFill>
              <a:srgbClr val="00B050"/>
            </a:solidFill>
          </a:ln>
        </p:spPr>
        <p:txBody>
          <a:bodyPr/>
          <a:lstStyle/>
          <a:p>
            <a:pPr algn="just">
              <a:buNone/>
            </a:pPr>
            <a:endParaRPr lang="en-US" dirty="0" smtClean="0"/>
          </a:p>
          <a:p>
            <a:pPr algn="just">
              <a:buNone/>
            </a:pPr>
            <a:r>
              <a:rPr lang="en-US" dirty="0" smtClean="0"/>
              <a:t>A symbol that is even more critical to the understanding of the play Death of a Salesman are </a:t>
            </a:r>
            <a:r>
              <a:rPr lang="en-US" b="1" dirty="0" smtClean="0">
                <a:solidFill>
                  <a:srgbClr val="00B050"/>
                </a:solidFill>
              </a:rPr>
              <a:t>the stockings</a:t>
            </a:r>
            <a:r>
              <a:rPr lang="en-US" dirty="0" smtClean="0">
                <a:solidFill>
                  <a:srgbClr val="00B050"/>
                </a:solidFill>
              </a:rPr>
              <a:t> </a:t>
            </a:r>
            <a:r>
              <a:rPr lang="en-US" dirty="0" smtClean="0"/>
              <a:t>that Linda, Willy's wife, is seen mending throughout the story.</a:t>
            </a:r>
          </a:p>
          <a:p>
            <a:pPr algn="just">
              <a:buNone/>
            </a:pPr>
            <a:endParaRPr lang="en-US" dirty="0" smtClean="0"/>
          </a:p>
          <a:p>
            <a:pPr algn="just">
              <a:buNone/>
            </a:pPr>
            <a:r>
              <a:rPr lang="en-US" dirty="0" smtClean="0"/>
              <a:t>During the play, Willy has a bizarre obsession with the condition of Linda's stockings.  </a:t>
            </a:r>
            <a:r>
              <a:rPr lang="en-US" u="sng" dirty="0" smtClean="0"/>
              <a:t>This obsession foreshadows his later flashback to his son Biffs discovery of him having an affair on his wife in a hotel room in Boston. </a:t>
            </a:r>
            <a:r>
              <a:rPr lang="en-US" dirty="0" smtClean="0"/>
              <a:t> </a:t>
            </a:r>
            <a:endParaRPr lang="en-US" dirty="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381000"/>
            <a:ext cx="8686800" cy="6324600"/>
          </a:xfrm>
          <a:ln w="28575">
            <a:solidFill>
              <a:srgbClr val="00B050"/>
            </a:solidFill>
          </a:ln>
        </p:spPr>
        <p:txBody>
          <a:bodyPr/>
          <a:lstStyle/>
          <a:p>
            <a:pPr>
              <a:buNone/>
            </a:pPr>
            <a:r>
              <a:rPr lang="en-US" dirty="0" smtClean="0"/>
              <a:t> </a:t>
            </a:r>
          </a:p>
          <a:p>
            <a:pPr algn="just">
              <a:buNone/>
            </a:pPr>
            <a:endParaRPr lang="en-US" dirty="0" smtClean="0"/>
          </a:p>
          <a:p>
            <a:pPr algn="just">
              <a:buNone/>
            </a:pPr>
            <a:r>
              <a:rPr lang="en-US" dirty="0" smtClean="0"/>
              <a:t>Biff accuses Willy of giving Linda's stockings away to the woman he was having the affair with.</a:t>
            </a:r>
          </a:p>
          <a:p>
            <a:pPr algn="just">
              <a:buNone/>
            </a:pPr>
            <a:endParaRPr lang="en-US" dirty="0" smtClean="0"/>
          </a:p>
          <a:p>
            <a:pPr algn="just">
              <a:buNone/>
            </a:pPr>
            <a:r>
              <a:rPr lang="en-US" dirty="0" smtClean="0"/>
              <a:t>The stockings therefore </a:t>
            </a:r>
            <a:r>
              <a:rPr lang="en-US" u="sng" dirty="0" smtClean="0">
                <a:solidFill>
                  <a:srgbClr val="00B050"/>
                </a:solidFill>
              </a:rPr>
              <a:t>symbolize</a:t>
            </a:r>
            <a:r>
              <a:rPr lang="en-US" dirty="0" smtClean="0"/>
              <a:t> Willy's betrayal of his wife and his two sons.</a:t>
            </a:r>
            <a:endParaRPr lang="en-US" dirty="0"/>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304800"/>
            <a:ext cx="8610600" cy="6324600"/>
          </a:xfrm>
          <a:ln w="28575">
            <a:solidFill>
              <a:srgbClr val="FF0066"/>
            </a:solidFill>
          </a:ln>
        </p:spPr>
        <p:txBody>
          <a:bodyPr>
            <a:normAutofit/>
          </a:bodyPr>
          <a:lstStyle/>
          <a:p>
            <a:pPr>
              <a:buClr>
                <a:srgbClr val="FF0066"/>
              </a:buClr>
            </a:pPr>
            <a:r>
              <a:rPr lang="en-US" b="1" dirty="0" smtClean="0"/>
              <a:t>Title</a:t>
            </a:r>
            <a:endParaRPr lang="en-US" dirty="0" smtClean="0"/>
          </a:p>
          <a:p>
            <a:pPr algn="just">
              <a:buNone/>
            </a:pPr>
            <a:r>
              <a:rPr lang="en-US" dirty="0" smtClean="0"/>
              <a:t/>
            </a:r>
            <a:br>
              <a:rPr lang="en-US" dirty="0" smtClean="0"/>
            </a:br>
            <a:r>
              <a:rPr lang="en-US" dirty="0" smtClean="0"/>
              <a:t>The complete title of the play is </a:t>
            </a:r>
            <a:r>
              <a:rPr lang="en-US" i="1" dirty="0" smtClean="0"/>
              <a:t>Death of a Salesman: Certain Private Conversations in Two Acts and a Requiem</a:t>
            </a:r>
            <a:r>
              <a:rPr lang="en-US" dirty="0" smtClean="0"/>
              <a:t>. </a:t>
            </a:r>
          </a:p>
          <a:p>
            <a:pPr algn="just">
              <a:buNone/>
            </a:pPr>
            <a:endParaRPr lang="en-US" sz="1200" dirty="0" smtClean="0"/>
          </a:p>
          <a:p>
            <a:pPr indent="-1588" algn="just">
              <a:buNone/>
            </a:pPr>
            <a:r>
              <a:rPr lang="en-US" dirty="0" smtClean="0"/>
              <a:t>In Roman Catholic ritual. The sentence in which it occurs is </a:t>
            </a:r>
            <a:r>
              <a:rPr lang="en-US" i="1" dirty="0" smtClean="0"/>
              <a:t>Requiem </a:t>
            </a:r>
            <a:r>
              <a:rPr lang="en-US" i="1" dirty="0" err="1" smtClean="0">
                <a:solidFill>
                  <a:srgbClr val="FF0066"/>
                </a:solidFill>
                <a:effectLst>
                  <a:outerShdw blurRad="38100" dist="38100" dir="2700000" algn="tl">
                    <a:srgbClr val="000000">
                      <a:alpha val="43137"/>
                    </a:srgbClr>
                  </a:outerShdw>
                </a:effectLst>
              </a:rPr>
              <a:t>aeternam</a:t>
            </a:r>
            <a:r>
              <a:rPr lang="en-US" i="1" dirty="0" smtClean="0">
                <a:solidFill>
                  <a:srgbClr val="FF0066"/>
                </a:solidFill>
                <a:effectLst>
                  <a:outerShdw blurRad="38100" dist="38100" dir="2700000" algn="tl">
                    <a:srgbClr val="000000">
                      <a:alpha val="43137"/>
                    </a:srgbClr>
                  </a:outerShdw>
                </a:effectLst>
              </a:rPr>
              <a:t> </a:t>
            </a:r>
            <a:r>
              <a:rPr lang="en-US" i="1" dirty="0" err="1" smtClean="0">
                <a:solidFill>
                  <a:srgbClr val="FF0066"/>
                </a:solidFill>
                <a:effectLst>
                  <a:outerShdw blurRad="38100" dist="38100" dir="2700000" algn="tl">
                    <a:srgbClr val="000000">
                      <a:alpha val="43137"/>
                    </a:srgbClr>
                  </a:outerShdw>
                </a:effectLst>
              </a:rPr>
              <a:t>dona</a:t>
            </a:r>
            <a:r>
              <a:rPr lang="en-US" i="1" dirty="0" smtClean="0">
                <a:solidFill>
                  <a:srgbClr val="FF0066"/>
                </a:solidFill>
                <a:effectLst>
                  <a:outerShdw blurRad="38100" dist="38100" dir="2700000" algn="tl">
                    <a:srgbClr val="000000">
                      <a:alpha val="43137"/>
                    </a:srgbClr>
                  </a:outerShdw>
                </a:effectLst>
              </a:rPr>
              <a:t> </a:t>
            </a:r>
            <a:r>
              <a:rPr lang="en-US" i="1" dirty="0" err="1" smtClean="0">
                <a:solidFill>
                  <a:srgbClr val="FF0066"/>
                </a:solidFill>
                <a:effectLst>
                  <a:outerShdw blurRad="38100" dist="38100" dir="2700000" algn="tl">
                    <a:srgbClr val="000000">
                      <a:alpha val="43137"/>
                    </a:srgbClr>
                  </a:outerShdw>
                </a:effectLst>
              </a:rPr>
              <a:t>eis</a:t>
            </a:r>
            <a:r>
              <a:rPr lang="en-US" i="1" dirty="0" smtClean="0">
                <a:solidFill>
                  <a:srgbClr val="FF0066"/>
                </a:solidFill>
                <a:effectLst>
                  <a:outerShdw blurRad="38100" dist="38100" dir="2700000" algn="tl">
                    <a:srgbClr val="000000">
                      <a:alpha val="43137"/>
                    </a:srgbClr>
                  </a:outerShdw>
                </a:effectLst>
              </a:rPr>
              <a:t> </a:t>
            </a:r>
            <a:r>
              <a:rPr lang="en-US" i="1" dirty="0" err="1" smtClean="0">
                <a:solidFill>
                  <a:srgbClr val="FF0066"/>
                </a:solidFill>
                <a:effectLst>
                  <a:outerShdw blurRad="38100" dist="38100" dir="2700000" algn="tl">
                    <a:srgbClr val="000000">
                      <a:alpha val="43137"/>
                    </a:srgbClr>
                  </a:outerShdw>
                </a:effectLst>
              </a:rPr>
              <a:t>Domine</a:t>
            </a:r>
            <a:r>
              <a:rPr lang="en-US" dirty="0" smtClean="0">
                <a:solidFill>
                  <a:srgbClr val="FF0066"/>
                </a:solidFill>
              </a:rPr>
              <a:t>,</a:t>
            </a:r>
            <a:r>
              <a:rPr lang="en-US" dirty="0" smtClean="0"/>
              <a:t> which means "Eternal rest grant unto them, O Lord." </a:t>
            </a:r>
            <a:r>
              <a:rPr lang="en-US" i="1" dirty="0" smtClean="0"/>
              <a:t>Requiem</a:t>
            </a:r>
            <a:r>
              <a:rPr lang="en-US" dirty="0" smtClean="0"/>
              <a:t> means </a:t>
            </a:r>
            <a:r>
              <a:rPr lang="en-US" i="1" dirty="0" smtClean="0"/>
              <a:t>rest</a:t>
            </a:r>
            <a:r>
              <a:rPr lang="en-US" dirty="0" smtClean="0"/>
              <a:t>. </a:t>
            </a:r>
            <a:r>
              <a:rPr lang="en-US" i="1" dirty="0" smtClean="0"/>
              <a:t>Requiem</a:t>
            </a:r>
            <a:r>
              <a:rPr lang="en-US" dirty="0" smtClean="0"/>
              <a:t> also refers to a song for the dead. </a:t>
            </a:r>
          </a:p>
          <a:p>
            <a:pPr algn="just">
              <a:buNone/>
            </a:pPr>
            <a:endParaRPr lang="en-US" sz="1400" dirty="0" smtClean="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381000"/>
            <a:ext cx="8248650" cy="6019800"/>
          </a:xfrm>
          <a:ln w="28575">
            <a:solidFill>
              <a:srgbClr val="FF0066"/>
            </a:solidFill>
          </a:ln>
        </p:spPr>
        <p:txBody>
          <a:bodyPr>
            <a:normAutofit/>
          </a:bodyPr>
          <a:lstStyle/>
          <a:p>
            <a:pPr algn="just">
              <a:buClr>
                <a:srgbClr val="FF0066"/>
              </a:buClr>
            </a:pPr>
            <a:r>
              <a:rPr lang="en-US" b="1" dirty="0" smtClean="0"/>
              <a:t>Type of Play</a:t>
            </a:r>
            <a:endParaRPr lang="en-US" dirty="0" smtClean="0"/>
          </a:p>
          <a:p>
            <a:pPr algn="just">
              <a:buNone/>
            </a:pPr>
            <a:endParaRPr lang="en-US" sz="1200" dirty="0" smtClean="0"/>
          </a:p>
          <a:p>
            <a:pPr indent="52388" algn="just">
              <a:buNone/>
            </a:pPr>
            <a:r>
              <a:rPr lang="en-US" i="1" dirty="0" smtClean="0"/>
              <a:t>Death of a Salesman</a:t>
            </a:r>
            <a:r>
              <a:rPr lang="en-US" dirty="0" smtClean="0"/>
              <a:t> is a Drama of </a:t>
            </a:r>
            <a:r>
              <a:rPr lang="en-US" u="sng" dirty="0" smtClean="0"/>
              <a:t>tragedy</a:t>
            </a:r>
            <a:r>
              <a:rPr lang="en-US" dirty="0" smtClean="0"/>
              <a:t> and </a:t>
            </a:r>
            <a:r>
              <a:rPr lang="en-US" u="sng" dirty="0" smtClean="0"/>
              <a:t>pathos</a:t>
            </a:r>
            <a:r>
              <a:rPr lang="en-US" dirty="0" smtClean="0"/>
              <a:t>. It contains two acts and a conclusion called a “Requiem.” </a:t>
            </a:r>
          </a:p>
          <a:p>
            <a:pPr indent="52388" algn="just">
              <a:buNone/>
            </a:pPr>
            <a:endParaRPr lang="en-US" i="1" dirty="0" smtClean="0"/>
          </a:p>
          <a:p>
            <a:pPr indent="52388" algn="just">
              <a:buNone/>
            </a:pPr>
            <a:r>
              <a:rPr lang="en-US" i="1" dirty="0" smtClean="0"/>
              <a:t>Death of a Salesman</a:t>
            </a:r>
            <a:r>
              <a:rPr lang="en-US" dirty="0" smtClean="0"/>
              <a:t> focuses on an ordinary character, a common American man. The play won the Pulitzer Prize and a Tony after it debuted in New York City.</a:t>
            </a:r>
            <a:endParaRPr lang="en-US" dirty="0" smtClean="0">
              <a:latin typeface="Trebuchet MS" pitchFamily="34" charset="0"/>
            </a:endParaRP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228600"/>
            <a:ext cx="8686800" cy="6400800"/>
          </a:xfrm>
          <a:ln w="28575">
            <a:solidFill>
              <a:srgbClr val="FF0066"/>
            </a:solidFill>
          </a:ln>
        </p:spPr>
        <p:txBody>
          <a:bodyPr>
            <a:normAutofit/>
          </a:bodyPr>
          <a:lstStyle/>
          <a:p>
            <a:pPr marL="1588" indent="230188" algn="just">
              <a:buNone/>
            </a:pPr>
            <a:endParaRPr lang="en-US" dirty="0" smtClean="0"/>
          </a:p>
          <a:p>
            <a:pPr marL="1588" indent="230188" algn="just">
              <a:buNone/>
            </a:pPr>
            <a:r>
              <a:rPr lang="en-US" dirty="0" smtClean="0"/>
              <a:t>Arthur Miller's </a:t>
            </a:r>
            <a:r>
              <a:rPr lang="en-US" u="sng" dirty="0" smtClean="0"/>
              <a:t>Death of a Salesman</a:t>
            </a:r>
            <a:r>
              <a:rPr lang="en-US" dirty="0" smtClean="0"/>
              <a:t> is considered by many to be both the playwright's masterpiece and a cornerstone of contemporary American drama. </a:t>
            </a:r>
          </a:p>
          <a:p>
            <a:pPr marL="1588" indent="230188" algn="just">
              <a:buNone/>
            </a:pPr>
            <a:endParaRPr lang="en-US" dirty="0" smtClean="0"/>
          </a:p>
          <a:p>
            <a:pPr marL="1588" indent="230188" algn="just">
              <a:buNone/>
            </a:pPr>
            <a:r>
              <a:rPr lang="en-US" dirty="0" smtClean="0"/>
              <a:t>the play was first produced in 1949 and struck an immediate, emotional chord with audiences. The work garnered numerous honors and awards.</a:t>
            </a:r>
          </a:p>
          <a:p>
            <a:pPr marL="1588" indent="230188" algn="just">
              <a:buNone/>
            </a:pPr>
            <a:endParaRPr lang="en-US" dirty="0" smtClean="0"/>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304800"/>
            <a:ext cx="8382000" cy="5867400"/>
          </a:xfrm>
          <a:ln w="28575">
            <a:solidFill>
              <a:srgbClr val="FF0066"/>
            </a:solidFill>
          </a:ln>
        </p:spPr>
        <p:txBody>
          <a:bodyPr/>
          <a:lstStyle/>
          <a:p>
            <a:pPr>
              <a:buClr>
                <a:srgbClr val="FF0066"/>
              </a:buClr>
            </a:pPr>
            <a:endParaRPr lang="en-US" dirty="0" smtClean="0"/>
          </a:p>
          <a:p>
            <a:pPr>
              <a:buClr>
                <a:srgbClr val="FF0066"/>
              </a:buClr>
            </a:pPr>
            <a:endParaRPr lang="en-US" dirty="0" smtClean="0"/>
          </a:p>
          <a:p>
            <a:pPr algn="just">
              <a:buClr>
                <a:srgbClr val="FF0066"/>
              </a:buClr>
            </a:pPr>
            <a:r>
              <a:rPr lang="en-US" dirty="0" smtClean="0"/>
              <a:t>Much of his success is attributed to Miller's facility in portraying the universal hopes and fears of middle-class America. Through his main character, Willy </a:t>
            </a:r>
            <a:r>
              <a:rPr lang="en-US" dirty="0" err="1" smtClean="0"/>
              <a:t>Loman</a:t>
            </a:r>
            <a:r>
              <a:rPr lang="en-US" dirty="0" smtClean="0"/>
              <a:t>, Miller examines the myth of </a:t>
            </a:r>
            <a:r>
              <a:rPr lang="en-US" u="sng" dirty="0" smtClean="0"/>
              <a:t>the American Dream</a:t>
            </a:r>
            <a:r>
              <a:rPr lang="en-US" dirty="0" smtClean="0"/>
              <a:t> and the shallow promise of happiness through material wealth.</a:t>
            </a: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438400" y="914400"/>
            <a:ext cx="5943600" cy="2362200"/>
          </a:xfrm>
          <a:prstGeom prst="ellipse">
            <a:avLst/>
          </a:prstGeom>
          <a:ln>
            <a:solidFill>
              <a:schemeClr val="accent2">
                <a:lumMod val="60000"/>
                <a:lumOff val="40000"/>
              </a:schemeClr>
            </a:solidFill>
          </a:ln>
        </p:spPr>
        <p:txBody>
          <a:bodyPr>
            <a:noAutofit/>
          </a:bodyPr>
          <a:lstStyle/>
          <a:p>
            <a:pPr algn="ctr">
              <a:buNone/>
            </a:pPr>
            <a:r>
              <a:rPr lang="en-US" sz="8000" b="1" dirty="0" smtClean="0">
                <a:effectLst>
                  <a:outerShdw blurRad="38100" dist="38100" dir="2700000" algn="tl">
                    <a:srgbClr val="000000">
                      <a:alpha val="43137"/>
                    </a:srgbClr>
                  </a:outerShdw>
                </a:effectLst>
              </a:rPr>
              <a:t>Themes</a:t>
            </a:r>
            <a:endParaRPr lang="en-US" sz="8000" b="1" dirty="0">
              <a:effectLst>
                <a:outerShdw blurRad="38100" dist="38100" dir="2700000" algn="tl">
                  <a:srgbClr val="000000">
                    <a:alpha val="43137"/>
                  </a:srgbClr>
                </a:outerShdw>
              </a:effectLst>
            </a:endParaRPr>
          </a:p>
        </p:txBody>
      </p:sp>
      <p:pic>
        <p:nvPicPr>
          <p:cNvPr id="2051" name="Picture 3" descr="C:\Users\USER\Pictures\msn\34286867.jpg"/>
          <p:cNvPicPr>
            <a:picLocks noChangeAspect="1" noChangeArrowheads="1"/>
          </p:cNvPicPr>
          <p:nvPr/>
        </p:nvPicPr>
        <p:blipFill>
          <a:blip r:embed="rId2" cstate="print"/>
          <a:srcRect/>
          <a:stretch>
            <a:fillRect/>
          </a:stretch>
        </p:blipFill>
        <p:spPr bwMode="auto">
          <a:xfrm>
            <a:off x="685800" y="3886200"/>
            <a:ext cx="3124200" cy="2120900"/>
          </a:xfrm>
          <a:prstGeom prst="rect">
            <a:avLst/>
          </a:prstGeom>
          <a:noFill/>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357166"/>
            <a:ext cx="8229600" cy="633434"/>
          </a:xfrm>
        </p:spPr>
        <p:txBody>
          <a:bodyPr>
            <a:normAutofit fontScale="90000"/>
          </a:bodyPr>
          <a:lstStyle/>
          <a:p>
            <a:pPr algn="ctr"/>
            <a:r>
              <a:rPr lang="en-US" dirty="0" smtClean="0">
                <a:solidFill>
                  <a:srgbClr val="FF0000"/>
                </a:solidFill>
              </a:rPr>
              <a:t>Reality and illusion</a:t>
            </a:r>
            <a:endParaRPr lang="ar-SA" dirty="0">
              <a:solidFill>
                <a:srgbClr val="FF0000"/>
              </a:solidFill>
            </a:endParaRPr>
          </a:p>
        </p:txBody>
      </p:sp>
      <p:sp>
        <p:nvSpPr>
          <p:cNvPr id="3" name="عنصر نائب للمحتوى 2"/>
          <p:cNvSpPr>
            <a:spLocks noGrp="1"/>
          </p:cNvSpPr>
          <p:nvPr>
            <p:ph idx="1"/>
          </p:nvPr>
        </p:nvSpPr>
        <p:spPr>
          <a:xfrm>
            <a:off x="228600" y="1219200"/>
            <a:ext cx="8686800" cy="5353072"/>
          </a:xfrm>
          <a:ln w="28575">
            <a:solidFill>
              <a:srgbClr val="FF0000"/>
            </a:solidFill>
          </a:ln>
        </p:spPr>
        <p:txBody>
          <a:bodyPr>
            <a:normAutofit/>
          </a:bodyPr>
          <a:lstStyle/>
          <a:p>
            <a:pPr marL="1588" indent="285750" algn="ctr">
              <a:buNone/>
            </a:pPr>
            <a:endParaRPr lang="en-US" sz="1000" dirty="0" smtClean="0">
              <a:latin typeface="Trebuchet MS" pitchFamily="34" charset="0"/>
            </a:endParaRPr>
          </a:p>
          <a:p>
            <a:pPr marL="1588" indent="285750" algn="just">
              <a:buNone/>
            </a:pPr>
            <a:r>
              <a:rPr lang="en-US" dirty="0" smtClean="0">
                <a:latin typeface="Trebuchet MS" pitchFamily="34" charset="0"/>
              </a:rPr>
              <a:t>The family, couldn’t distinguish between</a:t>
            </a:r>
            <a:r>
              <a:rPr lang="en-US" u="sng" dirty="0" smtClean="0">
                <a:latin typeface="Trebuchet MS" pitchFamily="34" charset="0"/>
              </a:rPr>
              <a:t> </a:t>
            </a:r>
            <a:r>
              <a:rPr lang="en-US" u="sng" dirty="0" smtClean="0">
                <a:solidFill>
                  <a:srgbClr val="FF0000"/>
                </a:solidFill>
                <a:latin typeface="Trebuchet MS" pitchFamily="34" charset="0"/>
              </a:rPr>
              <a:t>reality</a:t>
            </a:r>
            <a:r>
              <a:rPr lang="en-US" dirty="0" smtClean="0">
                <a:latin typeface="Trebuchet MS" pitchFamily="34" charset="0"/>
              </a:rPr>
              <a:t> and </a:t>
            </a:r>
            <a:r>
              <a:rPr lang="en-US" u="sng" dirty="0" smtClean="0">
                <a:solidFill>
                  <a:srgbClr val="FF0000"/>
                </a:solidFill>
                <a:latin typeface="Trebuchet MS" pitchFamily="34" charset="0"/>
              </a:rPr>
              <a:t>illusion</a:t>
            </a:r>
            <a:r>
              <a:rPr lang="en-US" dirty="0" smtClean="0">
                <a:latin typeface="Trebuchet MS" pitchFamily="34" charset="0"/>
              </a:rPr>
              <a:t>, particularly Willy. </a:t>
            </a:r>
          </a:p>
          <a:p>
            <a:pPr algn="just">
              <a:buNone/>
            </a:pPr>
            <a:endParaRPr lang="en-US" sz="900" dirty="0" smtClean="0">
              <a:latin typeface="Trebuchet MS" pitchFamily="34" charset="0"/>
            </a:endParaRPr>
          </a:p>
          <a:p>
            <a:pPr algn="just">
              <a:buNone/>
            </a:pPr>
            <a:endParaRPr lang="en-US" sz="1100" dirty="0" smtClean="0">
              <a:latin typeface="Trebuchet MS" pitchFamily="34" charset="0"/>
            </a:endParaRPr>
          </a:p>
          <a:p>
            <a:pPr marL="55563" indent="176213" algn="just">
              <a:buNone/>
            </a:pPr>
            <a:r>
              <a:rPr lang="en-US" dirty="0" smtClean="0">
                <a:latin typeface="Trebuchet MS" pitchFamily="34" charset="0"/>
              </a:rPr>
              <a:t> Willy cannot see who he and his sons are. He believes that they are great men who have what it takes to be successful and beat the business world. Unfortunately, he is mistaken. In reality, Willy and sons are not, and cannot, be successful.</a:t>
            </a:r>
          </a:p>
          <a:p>
            <a:pPr marL="55563" indent="176213" algn="l">
              <a:buNone/>
            </a:pPr>
            <a:endParaRPr lang="en-US" sz="800" dirty="0" smtClean="0">
              <a:latin typeface="Trebuchet MS" pitchFamily="34" charset="0"/>
            </a:endParaRPr>
          </a:p>
          <a:p>
            <a:pPr marL="55563" indent="176213" algn="l">
              <a:buNone/>
            </a:pPr>
            <a:endParaRPr lang="en-US" sz="900" dirty="0" smtClean="0">
              <a:latin typeface="Trebuchet MS" pitchFamily="34" charset="0"/>
            </a:endParaRP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304800"/>
            <a:ext cx="8686800" cy="6400800"/>
          </a:xfrm>
          <a:ln w="28575">
            <a:solidFill>
              <a:srgbClr val="FF0000"/>
            </a:solidFill>
          </a:ln>
        </p:spPr>
        <p:txBody>
          <a:bodyPr>
            <a:normAutofit/>
          </a:bodyPr>
          <a:lstStyle/>
          <a:p>
            <a:pPr marL="55563" indent="176213" algn="just">
              <a:buNone/>
            </a:pPr>
            <a:r>
              <a:rPr lang="en-US" dirty="0" smtClean="0">
                <a:latin typeface="Trebuchet MS" pitchFamily="34" charset="0"/>
              </a:rPr>
              <a:t>   Willy very often lapses into a flashback and appears to be </a:t>
            </a:r>
            <a:r>
              <a:rPr lang="en-US" u="sng" dirty="0" smtClean="0">
                <a:solidFill>
                  <a:srgbClr val="FF0000"/>
                </a:solidFill>
                <a:latin typeface="Trebuchet MS" pitchFamily="34" charset="0"/>
              </a:rPr>
              <a:t>reliving</a:t>
            </a:r>
            <a:r>
              <a:rPr lang="en-US" dirty="0" smtClean="0">
                <a:latin typeface="Trebuchet MS" pitchFamily="34" charset="0"/>
              </a:rPr>
              <a:t> conversations and situations that occurred years ago. This itself is an inability to see reality.</a:t>
            </a:r>
          </a:p>
          <a:p>
            <a:pPr marL="55563" indent="176213" algn="just">
              <a:buNone/>
            </a:pPr>
            <a:endParaRPr lang="en-US" sz="2000" dirty="0" smtClean="0">
              <a:latin typeface="Trebuchet MS" pitchFamily="34" charset="0"/>
            </a:endParaRPr>
          </a:p>
          <a:p>
            <a:pPr marL="55563" indent="176213" algn="just">
              <a:buNone/>
            </a:pPr>
            <a:endParaRPr lang="en-US" sz="1100" dirty="0" smtClean="0">
              <a:latin typeface="Trebuchet MS" pitchFamily="34" charset="0"/>
            </a:endParaRPr>
          </a:p>
          <a:p>
            <a:pPr marL="55563" indent="176213" algn="just">
              <a:buNone/>
            </a:pPr>
            <a:r>
              <a:rPr lang="en-US" dirty="0" smtClean="0">
                <a:latin typeface="Trebuchet MS" pitchFamily="34" charset="0"/>
              </a:rPr>
              <a:t>    This </a:t>
            </a:r>
            <a:r>
              <a:rPr lang="en-US" u="sng" dirty="0" smtClean="0">
                <a:solidFill>
                  <a:srgbClr val="FF0000"/>
                </a:solidFill>
                <a:latin typeface="Trebuchet MS" pitchFamily="34" charset="0"/>
              </a:rPr>
              <a:t>reality versus illusion problem </a:t>
            </a:r>
            <a:r>
              <a:rPr lang="en-US" dirty="0" smtClean="0">
                <a:latin typeface="Trebuchet MS" pitchFamily="34" charset="0"/>
              </a:rPr>
              <a:t>eventually brings </a:t>
            </a:r>
            <a:r>
              <a:rPr lang="en-US" u="sng" dirty="0" smtClean="0">
                <a:solidFill>
                  <a:srgbClr val="FF0000"/>
                </a:solidFill>
                <a:latin typeface="Trebuchet MS" pitchFamily="34" charset="0"/>
              </a:rPr>
              <a:t>Willy's downfall</a:t>
            </a:r>
            <a:r>
              <a:rPr lang="en-US" dirty="0" smtClean="0">
                <a:latin typeface="Trebuchet MS" pitchFamily="34" charset="0"/>
              </a:rPr>
              <a:t>. In the end, Willy believes that a man can be "worth more dead than alive”.</a:t>
            </a:r>
          </a:p>
          <a:p>
            <a:pPr marL="55563" indent="176213" algn="just">
              <a:buNone/>
            </a:pPr>
            <a:endParaRPr lang="en-US" dirty="0" smtClean="0">
              <a:latin typeface="Trebuchet MS" pitchFamily="34" charset="0"/>
            </a:endParaRPr>
          </a:p>
          <a:p>
            <a:pPr marL="55563" indent="176213" algn="just">
              <a:buNone/>
            </a:pPr>
            <a:r>
              <a:rPr lang="en-US" dirty="0" smtClean="0">
                <a:latin typeface="Trebuchet MS" pitchFamily="34" charset="0"/>
              </a:rPr>
              <a:t> Charlie, always the </a:t>
            </a:r>
            <a:r>
              <a:rPr lang="en-US" u="sng" dirty="0" smtClean="0">
                <a:solidFill>
                  <a:srgbClr val="FF0000"/>
                </a:solidFill>
                <a:latin typeface="Trebuchet MS" pitchFamily="34" charset="0"/>
              </a:rPr>
              <a:t>voice of reality</a:t>
            </a:r>
            <a:r>
              <a:rPr lang="en-US" dirty="0" smtClean="0">
                <a:solidFill>
                  <a:srgbClr val="FF0000"/>
                </a:solidFill>
                <a:latin typeface="Trebuchet MS" pitchFamily="34" charset="0"/>
              </a:rPr>
              <a:t> </a:t>
            </a:r>
            <a:r>
              <a:rPr lang="en-US" dirty="0" smtClean="0">
                <a:latin typeface="Trebuchet MS" pitchFamily="34" charset="0"/>
              </a:rPr>
              <a:t>tells Willy, "A man isn't worth anything dead."</a:t>
            </a:r>
          </a:p>
          <a:p>
            <a:pPr algn="l" rtl="0">
              <a:buNone/>
            </a:pPr>
            <a:endParaRPr lang="ar-SA" dirty="0" smtClean="0">
              <a:latin typeface="Trebuchet MS" pitchFamily="34" charset="0"/>
            </a:endParaRPr>
          </a:p>
          <a:p>
            <a:pPr algn="l" rtl="0">
              <a:buNone/>
            </a:pPr>
            <a:endParaRPr lang="ar-SA" dirty="0"/>
          </a:p>
        </p:txBody>
      </p:sp>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let">
  <a:themeElements>
    <a:clrScheme name="Brooklet">
      <a:dk1>
        <a:sysClr val="windowText" lastClr="000000"/>
      </a:dk1>
      <a:lt1>
        <a:sysClr val="window" lastClr="FFFFFF"/>
      </a:lt1>
      <a:dk2>
        <a:srgbClr val="4062E3"/>
      </a:dk2>
      <a:lt2>
        <a:srgbClr val="C7E4F8"/>
      </a:lt2>
      <a:accent1>
        <a:srgbClr val="79498D"/>
      </a:accent1>
      <a:accent2>
        <a:srgbClr val="AE236A"/>
      </a:accent2>
      <a:accent3>
        <a:srgbClr val="F88941"/>
      </a:accent3>
      <a:accent4>
        <a:srgbClr val="DEC441"/>
      </a:accent4>
      <a:accent5>
        <a:srgbClr val="9FA500"/>
      </a:accent5>
      <a:accent6>
        <a:srgbClr val="707070"/>
      </a:accent6>
      <a:hlink>
        <a:srgbClr val="0000E1"/>
      </a:hlink>
      <a:folHlink>
        <a:srgbClr val="800080"/>
      </a:folHlink>
    </a:clrScheme>
    <a:fontScheme name="Brooklet">
      <a:majorFont>
        <a:latin typeface="Constantia"/>
        <a:ea typeface=""/>
        <a:cs typeface=""/>
        <a:font script="Jpan" typeface="HG明朝E"/>
        <a:font script="Hang" typeface="궁서"/>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华文楷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239</TotalTime>
  <Words>1081</Words>
  <Application>Microsoft Office PowerPoint</Application>
  <PresentationFormat>عرض على الشاشة (3:4)‏</PresentationFormat>
  <Paragraphs>115</Paragraphs>
  <Slides>22</Slides>
  <Notes>0</Notes>
  <HiddenSlides>0</HiddenSlides>
  <MMClips>0</MMClips>
  <ScaleCrop>false</ScaleCrop>
  <HeadingPairs>
    <vt:vector size="4" baseType="variant">
      <vt:variant>
        <vt:lpstr>سمة</vt:lpstr>
      </vt:variant>
      <vt:variant>
        <vt:i4>1</vt:i4>
      </vt:variant>
      <vt:variant>
        <vt:lpstr>عناوين الشرائح</vt:lpstr>
      </vt:variant>
      <vt:variant>
        <vt:i4>22</vt:i4>
      </vt:variant>
    </vt:vector>
  </HeadingPairs>
  <TitlesOfParts>
    <vt:vector size="23" baseType="lpstr">
      <vt:lpstr>Brooklet</vt:lpstr>
      <vt:lpstr>الشريحة 1</vt:lpstr>
      <vt:lpstr>Themes and Symbols in Death of a Salesman By Arthur Miller </vt:lpstr>
      <vt:lpstr>الشريحة 3</vt:lpstr>
      <vt:lpstr>الشريحة 4</vt:lpstr>
      <vt:lpstr>الشريحة 5</vt:lpstr>
      <vt:lpstr>الشريحة 6</vt:lpstr>
      <vt:lpstr>الشريحة 7</vt:lpstr>
      <vt:lpstr>Reality and illusion</vt:lpstr>
      <vt:lpstr>الشريحة 9</vt:lpstr>
      <vt:lpstr>Individual Vs. Society</vt:lpstr>
      <vt:lpstr>Individual Vs. Self</vt:lpstr>
      <vt:lpstr>Abandonment</vt:lpstr>
      <vt:lpstr>Betrayal</vt:lpstr>
      <vt:lpstr>Symbolism</vt:lpstr>
      <vt:lpstr>الشريحة 15</vt:lpstr>
      <vt:lpstr>الشريحة 16</vt:lpstr>
      <vt:lpstr>الشريحة 17</vt:lpstr>
      <vt:lpstr>الشريحة 18</vt:lpstr>
      <vt:lpstr>الشريحة 19</vt:lpstr>
      <vt:lpstr>الشريحة 20</vt:lpstr>
      <vt:lpstr>الشريحة 21</vt:lpstr>
      <vt:lpstr>الشريحة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Symbolism</dc:title>
  <dc:creator>user</dc:creator>
  <cp:lastModifiedBy>user</cp:lastModifiedBy>
  <cp:revision>28</cp:revision>
  <dcterms:created xsi:type="dcterms:W3CDTF">2010-03-26T14:36:14Z</dcterms:created>
  <dcterms:modified xsi:type="dcterms:W3CDTF">2010-04-27T04:37:34Z</dcterms:modified>
</cp:coreProperties>
</file>